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6" r:id="rId1"/>
  </p:sldMasterIdLst>
  <p:notesMasterIdLst>
    <p:notesMasterId r:id="rId42"/>
  </p:notesMasterIdLst>
  <p:handoutMasterIdLst>
    <p:handoutMasterId r:id="rId43"/>
  </p:handoutMasterIdLst>
  <p:sldIdLst>
    <p:sldId id="315" r:id="rId2"/>
    <p:sldId id="257" r:id="rId3"/>
    <p:sldId id="258" r:id="rId4"/>
    <p:sldId id="358" r:id="rId5"/>
    <p:sldId id="261" r:id="rId6"/>
    <p:sldId id="447" r:id="rId7"/>
    <p:sldId id="362" r:id="rId8"/>
    <p:sldId id="490" r:id="rId9"/>
    <p:sldId id="449" r:id="rId10"/>
    <p:sldId id="491" r:id="rId11"/>
    <p:sldId id="495" r:id="rId12"/>
    <p:sldId id="492" r:id="rId13"/>
    <p:sldId id="497" r:id="rId14"/>
    <p:sldId id="500" r:id="rId15"/>
    <p:sldId id="501" r:id="rId16"/>
    <p:sldId id="503" r:id="rId17"/>
    <p:sldId id="502" r:id="rId18"/>
    <p:sldId id="504" r:id="rId19"/>
    <p:sldId id="498" r:id="rId20"/>
    <p:sldId id="505" r:id="rId21"/>
    <p:sldId id="451" r:id="rId22"/>
    <p:sldId id="499" r:id="rId23"/>
    <p:sldId id="359" r:id="rId24"/>
    <p:sldId id="482" r:id="rId25"/>
    <p:sldId id="454" r:id="rId26"/>
    <p:sldId id="506" r:id="rId27"/>
    <p:sldId id="452" r:id="rId28"/>
    <p:sldId id="453" r:id="rId29"/>
    <p:sldId id="507" r:id="rId30"/>
    <p:sldId id="488" r:id="rId31"/>
    <p:sldId id="469" r:id="rId32"/>
    <p:sldId id="485" r:id="rId33"/>
    <p:sldId id="468" r:id="rId34"/>
    <p:sldId id="470" r:id="rId35"/>
    <p:sldId id="471" r:id="rId36"/>
    <p:sldId id="472" r:id="rId37"/>
    <p:sldId id="489" r:id="rId38"/>
    <p:sldId id="480" r:id="rId39"/>
    <p:sldId id="481" r:id="rId40"/>
    <p:sldId id="357" r:id="rId41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Mistral" panose="03090702030407020403" pitchFamily="66" charset="0"/>
      <p:regular r:id="rId48"/>
    </p:embeddedFont>
    <p:embeddedFont>
      <p:font typeface="SimSun" panose="02010600030101010101" pitchFamily="2" charset="-122"/>
      <p:regular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1716CE7A-2A3F-4C42-8F5D-10393EFDB6C2}">
          <p14:sldIdLst>
            <p14:sldId id="315"/>
            <p14:sldId id="257"/>
            <p14:sldId id="258"/>
            <p14:sldId id="358"/>
            <p14:sldId id="261"/>
            <p14:sldId id="447"/>
            <p14:sldId id="362"/>
            <p14:sldId id="490"/>
            <p14:sldId id="449"/>
            <p14:sldId id="491"/>
            <p14:sldId id="495"/>
            <p14:sldId id="492"/>
            <p14:sldId id="497"/>
            <p14:sldId id="500"/>
            <p14:sldId id="501"/>
            <p14:sldId id="503"/>
            <p14:sldId id="502"/>
            <p14:sldId id="504"/>
            <p14:sldId id="498"/>
            <p14:sldId id="505"/>
            <p14:sldId id="451"/>
            <p14:sldId id="499"/>
            <p14:sldId id="359"/>
            <p14:sldId id="482"/>
            <p14:sldId id="454"/>
            <p14:sldId id="506"/>
            <p14:sldId id="452"/>
            <p14:sldId id="453"/>
            <p14:sldId id="507"/>
            <p14:sldId id="488"/>
            <p14:sldId id="469"/>
            <p14:sldId id="485"/>
            <p14:sldId id="468"/>
            <p14:sldId id="470"/>
            <p14:sldId id="471"/>
            <p14:sldId id="472"/>
            <p14:sldId id="489"/>
            <p14:sldId id="480"/>
            <p14:sldId id="481"/>
            <p14:sldId id="35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A90D"/>
    <a:srgbClr val="FFCB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77" autoAdjust="0"/>
    <p:restoredTop sz="94676" autoAdjust="0"/>
  </p:normalViewPr>
  <p:slideViewPr>
    <p:cSldViewPr>
      <p:cViewPr varScale="1">
        <p:scale>
          <a:sx n="85" d="100"/>
          <a:sy n="85" d="100"/>
        </p:scale>
        <p:origin x="1267" y="12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9" d="100"/>
          <a:sy n="69" d="100"/>
        </p:scale>
        <p:origin x="3264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4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8D64B41-5044-4197-8AAB-BE6C49F2E9F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0662DD-8200-43C1-882A-B244DA740D2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8872D7-6457-4601-9757-7394B16A50B6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4F2D76-769D-450D-96B8-9D98AD37573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8E0409-DD60-405D-991B-D05F41B997B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7547EC-F9B2-4E48-A30F-D0FA1DFD5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8693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4CD573-DF9F-4EB8-B2B3-E4CD55762BF5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2A3262-0C98-451C-A125-5EF48FF9BC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6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7705" y="6515100"/>
            <a:ext cx="2100209" cy="365125"/>
          </a:xfrm>
          <a:prstGeom prst="rect">
            <a:avLst/>
          </a:prstGeom>
        </p:spPr>
        <p:txBody>
          <a:bodyPr/>
          <a:lstStyle/>
          <a:p>
            <a:fld id="{002AAC2A-1847-4425-A902-4C2D5E7F705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38400" y="651510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1FF399-1503-49FE-9E83-BDDAF3B5F9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932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7705" y="6515100"/>
            <a:ext cx="2100209" cy="365125"/>
          </a:xfrm>
          <a:prstGeom prst="rect">
            <a:avLst/>
          </a:prstGeom>
        </p:spPr>
        <p:txBody>
          <a:bodyPr/>
          <a:lstStyle/>
          <a:p>
            <a:fld id="{002AAC2A-1847-4425-A902-4C2D5E7F705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38400" y="651510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1FF399-1503-49FE-9E83-BDDAF3B5F9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843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7705" y="6515100"/>
            <a:ext cx="2100209" cy="365125"/>
          </a:xfrm>
          <a:prstGeom prst="rect">
            <a:avLst/>
          </a:prstGeom>
        </p:spPr>
        <p:txBody>
          <a:bodyPr/>
          <a:lstStyle/>
          <a:p>
            <a:fld id="{002AAC2A-1847-4425-A902-4C2D5E7F705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38400" y="651510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1FF399-1503-49FE-9E83-BDDAF3B5F9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874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7705" y="6515100"/>
            <a:ext cx="2100209" cy="365125"/>
          </a:xfrm>
          <a:prstGeom prst="rect">
            <a:avLst/>
          </a:prstGeom>
        </p:spPr>
        <p:txBody>
          <a:bodyPr/>
          <a:lstStyle/>
          <a:p>
            <a:fld id="{002AAC2A-1847-4425-A902-4C2D5E7F705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38400" y="651510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1FF399-1503-49FE-9E83-BDDAF3B5F9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1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7705" y="6515100"/>
            <a:ext cx="2100209" cy="365125"/>
          </a:xfrm>
          <a:prstGeom prst="rect">
            <a:avLst/>
          </a:prstGeom>
        </p:spPr>
        <p:txBody>
          <a:bodyPr/>
          <a:lstStyle/>
          <a:p>
            <a:fld id="{002AAC2A-1847-4425-A902-4C2D5E7F705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38400" y="651510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1FF399-1503-49FE-9E83-BDDAF3B5F9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805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-7705" y="6515100"/>
            <a:ext cx="2100209" cy="365125"/>
          </a:xfrm>
          <a:prstGeom prst="rect">
            <a:avLst/>
          </a:prstGeom>
        </p:spPr>
        <p:txBody>
          <a:bodyPr/>
          <a:lstStyle/>
          <a:p>
            <a:fld id="{002AAC2A-1847-4425-A902-4C2D5E7F705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38400" y="651510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1FF399-1503-49FE-9E83-BDDAF3B5F9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202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-7705" y="6515100"/>
            <a:ext cx="2100209" cy="365125"/>
          </a:xfrm>
          <a:prstGeom prst="rect">
            <a:avLst/>
          </a:prstGeom>
        </p:spPr>
        <p:txBody>
          <a:bodyPr/>
          <a:lstStyle/>
          <a:p>
            <a:fld id="{002AAC2A-1847-4425-A902-4C2D5E7F705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438400" y="651510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1FF399-1503-49FE-9E83-BDDAF3B5F9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025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-7705" y="6515100"/>
            <a:ext cx="2100209" cy="365125"/>
          </a:xfrm>
          <a:prstGeom prst="rect">
            <a:avLst/>
          </a:prstGeom>
        </p:spPr>
        <p:txBody>
          <a:bodyPr/>
          <a:lstStyle/>
          <a:p>
            <a:fld id="{002AAC2A-1847-4425-A902-4C2D5E7F705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438400" y="651510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1FF399-1503-49FE-9E83-BDDAF3B5F9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905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-7705" y="6515100"/>
            <a:ext cx="2100209" cy="365125"/>
          </a:xfrm>
          <a:prstGeom prst="rect">
            <a:avLst/>
          </a:prstGeom>
        </p:spPr>
        <p:txBody>
          <a:bodyPr/>
          <a:lstStyle/>
          <a:p>
            <a:fld id="{002AAC2A-1847-4425-A902-4C2D5E7F705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438400" y="651510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1FF399-1503-49FE-9E83-BDDAF3B5F9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43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-7705" y="6515100"/>
            <a:ext cx="2100209" cy="365125"/>
          </a:xfrm>
          <a:prstGeom prst="rect">
            <a:avLst/>
          </a:prstGeom>
        </p:spPr>
        <p:txBody>
          <a:bodyPr/>
          <a:lstStyle/>
          <a:p>
            <a:fld id="{002AAC2A-1847-4425-A902-4C2D5E7F705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38400" y="651510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1FF399-1503-49FE-9E83-BDDAF3B5F9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496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-7705" y="6515100"/>
            <a:ext cx="2100209" cy="365125"/>
          </a:xfrm>
          <a:prstGeom prst="rect">
            <a:avLst/>
          </a:prstGeom>
        </p:spPr>
        <p:txBody>
          <a:bodyPr/>
          <a:lstStyle/>
          <a:p>
            <a:fld id="{002AAC2A-1847-4425-A902-4C2D5E7F705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38400" y="651510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1FF399-1503-49FE-9E83-BDDAF3B5F9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685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515100"/>
            <a:ext cx="9144000" cy="342900"/>
          </a:xfrm>
          <a:prstGeom prst="rect">
            <a:avLst/>
          </a:prstGeom>
          <a:solidFill>
            <a:srgbClr val="FFC3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FFC3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3"/>
          <p:cNvSpPr txBox="1">
            <a:spLocks/>
          </p:cNvSpPr>
          <p:nvPr/>
        </p:nvSpPr>
        <p:spPr>
          <a:xfrm>
            <a:off x="2819400" y="65078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Phone  +911204243310</a:t>
            </a:r>
          </a:p>
        </p:txBody>
      </p:sp>
      <p:sp>
        <p:nvSpPr>
          <p:cNvPr id="10" name="Date Placeholder 3"/>
          <p:cNvSpPr txBox="1">
            <a:spLocks/>
          </p:cNvSpPr>
          <p:nvPr/>
        </p:nvSpPr>
        <p:spPr>
          <a:xfrm>
            <a:off x="5334000" y="65078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Email : inquiry@velsof.com</a:t>
            </a:r>
          </a:p>
        </p:txBody>
      </p:sp>
      <p:sp>
        <p:nvSpPr>
          <p:cNvPr id="11" name="Date Placeholder 3"/>
          <p:cNvSpPr txBox="1">
            <a:spLocks/>
          </p:cNvSpPr>
          <p:nvPr/>
        </p:nvSpPr>
        <p:spPr>
          <a:xfrm>
            <a:off x="7848600" y="6507822"/>
            <a:ext cx="1295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Web: www.velsof.om</a:t>
            </a:r>
          </a:p>
        </p:txBody>
      </p:sp>
      <p:sp>
        <p:nvSpPr>
          <p:cNvPr id="12" name="Date Placeholder 3"/>
          <p:cNvSpPr txBox="1">
            <a:spLocks/>
          </p:cNvSpPr>
          <p:nvPr/>
        </p:nvSpPr>
        <p:spPr>
          <a:xfrm>
            <a:off x="41955" y="6518096"/>
            <a:ext cx="21002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Address: E23, Sector 63, Noida  201301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498422" y="-31058"/>
            <a:ext cx="15240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Mistral" pitchFamily="66" charset="0"/>
              </a:rPr>
              <a:t>Velocity</a:t>
            </a:r>
          </a:p>
        </p:txBody>
      </p:sp>
    </p:spTree>
    <p:extLst>
      <p:ext uri="{BB962C8B-B14F-4D97-AF65-F5344CB8AC3E}">
        <p14:creationId xmlns:p14="http://schemas.microsoft.com/office/powerpoint/2010/main" val="3146616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elsof.com/" TargetMode="External"/><Relationship Id="rId2" Type="http://schemas.openxmlformats.org/officeDocument/2006/relationships/hyperlink" Target="mailto:inquiry@velsof.com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Line 3"/>
          <p:cNvSpPr>
            <a:spLocks noChangeShapeType="1"/>
          </p:cNvSpPr>
          <p:nvPr/>
        </p:nvSpPr>
        <p:spPr bwMode="auto">
          <a:xfrm>
            <a:off x="4767263" y="1687513"/>
            <a:ext cx="0" cy="3881437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4875213" y="2625725"/>
            <a:ext cx="4267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b="1" dirty="0"/>
              <a:t>Velocity Software Solutions Pvt. Ltd.</a:t>
            </a:r>
            <a:endParaRPr lang="en-US" altLang="en-US" b="1" dirty="0"/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5129213" y="3259138"/>
            <a:ext cx="382587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1200" b="1" dirty="0"/>
              <a:t>Address: </a:t>
            </a:r>
            <a:r>
              <a:rPr lang="en-US" sz="1200" dirty="0"/>
              <a:t>E23, Sector 63, Noida, UP, India  201 301</a:t>
            </a:r>
          </a:p>
          <a:p>
            <a:pPr algn="ctr" eaLnBrk="1" hangingPunct="1"/>
            <a:endParaRPr lang="en-US" sz="1200" dirty="0"/>
          </a:p>
          <a:p>
            <a:pPr algn="ctr" eaLnBrk="1" hangingPunct="1"/>
            <a:r>
              <a:rPr lang="en-US" sz="1200" b="1" dirty="0"/>
              <a:t>Ph: </a:t>
            </a:r>
            <a:r>
              <a:rPr lang="en-US" sz="1200" dirty="0"/>
              <a:t>+91120424 3310</a:t>
            </a:r>
          </a:p>
          <a:p>
            <a:pPr algn="ctr" eaLnBrk="1" hangingPunct="1"/>
            <a:endParaRPr lang="en-US" sz="1200" dirty="0"/>
          </a:p>
          <a:p>
            <a:pPr algn="ctr" eaLnBrk="1" hangingPunct="1"/>
            <a:r>
              <a:rPr lang="en-US" sz="1200" b="1" dirty="0"/>
              <a:t>Email: </a:t>
            </a:r>
            <a:r>
              <a:rPr lang="en-US" sz="1200" dirty="0">
                <a:hlinkClick r:id="rId2"/>
              </a:rPr>
              <a:t>inquiry@velsof.com</a:t>
            </a:r>
            <a:r>
              <a:rPr lang="en-US" sz="1200" dirty="0"/>
              <a:t> </a:t>
            </a:r>
          </a:p>
          <a:p>
            <a:pPr algn="ctr" eaLnBrk="1" hangingPunct="1"/>
            <a:endParaRPr lang="en-US" sz="1200" dirty="0"/>
          </a:p>
          <a:p>
            <a:pPr algn="ctr" eaLnBrk="1" hangingPunct="1"/>
            <a:r>
              <a:rPr lang="en-US" sz="1200" b="1" dirty="0"/>
              <a:t>Web: </a:t>
            </a:r>
            <a:r>
              <a:rPr lang="en-US" sz="1200" dirty="0">
                <a:hlinkClick r:id="rId3"/>
              </a:rPr>
              <a:t>www.velsof.com</a:t>
            </a:r>
            <a:r>
              <a:rPr lang="en-US" sz="1200" dirty="0"/>
              <a:t> </a:t>
            </a: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1343659" y="2625725"/>
            <a:ext cx="322832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b="1" dirty="0"/>
              <a:t>SDG Indexing Dashboard</a:t>
            </a:r>
          </a:p>
          <a:p>
            <a:pPr eaLnBrk="1" hangingPunct="1"/>
            <a:r>
              <a:rPr lang="en-GB" b="1" dirty="0"/>
              <a:t>- Jammu and Kashmir</a:t>
            </a:r>
          </a:p>
          <a:p>
            <a:pPr eaLnBrk="1" hangingPunct="1"/>
            <a:endParaRPr lang="en-GB" b="1" i="1" dirty="0"/>
          </a:p>
          <a:p>
            <a:pPr eaLnBrk="1" hangingPunct="1"/>
            <a:r>
              <a:rPr lang="en-GB" b="1" i="1" dirty="0"/>
              <a:t>Public Dashboard</a:t>
            </a:r>
          </a:p>
          <a:p>
            <a:pPr eaLnBrk="1" hangingPunct="1"/>
            <a:r>
              <a:rPr lang="en-GB" b="1" i="1" dirty="0"/>
              <a:t>User Manual v0.1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613" y="1687513"/>
            <a:ext cx="28765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F237FF-FCC6-5D2E-21D6-063327C393FE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381000" y="2657654"/>
            <a:ext cx="600710" cy="116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148EACA0-8507-4777-B479-37DDF517F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8" name="Picture 4" descr="CMMI Level 3 Certification at Rs 15000 ...">
            <a:extLst>
              <a:ext uri="{FF2B5EF4-FFF2-40B4-BE49-F238E27FC236}">
                <a16:creationId xmlns:a16="http://schemas.microsoft.com/office/drawing/2014/main" id="{22074F72-0D03-4FB9-B044-C637BE634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284" y="1628423"/>
            <a:ext cx="556329" cy="55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53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6"/>
    </mc:Choice>
    <mc:Fallback xmlns="">
      <p:transition spd="slow" advTm="123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4236B24-44F4-4519-8148-3B8A126DF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89647"/>
            <a:ext cx="7391400" cy="457200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J&amp;K District wise SDG Progress – Dashboard View.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79E4689-F39A-4D17-800B-1A4EF469FEE9}"/>
              </a:ext>
            </a:extLst>
          </p:cNvPr>
          <p:cNvGrpSpPr/>
          <p:nvPr/>
        </p:nvGrpSpPr>
        <p:grpSpPr>
          <a:xfrm>
            <a:off x="381000" y="762000"/>
            <a:ext cx="8088750" cy="5777753"/>
            <a:chOff x="369450" y="623047"/>
            <a:chExt cx="8427800" cy="608255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91204AD-5A48-4B8E-A3E0-0CAB0E27BD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7464" t="69862"/>
            <a:stretch/>
          </p:blipFill>
          <p:spPr>
            <a:xfrm>
              <a:off x="2929850" y="3326802"/>
              <a:ext cx="5867400" cy="337879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03F43C6-9B75-4FEB-B91B-BC9E6418B5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59545"/>
            <a:stretch/>
          </p:blipFill>
          <p:spPr>
            <a:xfrm>
              <a:off x="369450" y="623047"/>
              <a:ext cx="5494100" cy="350519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787968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4C9329-DD27-4F58-83EB-1FC271010B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00" r="833" b="5555"/>
          <a:stretch/>
        </p:blipFill>
        <p:spPr>
          <a:xfrm>
            <a:off x="304800" y="1524000"/>
            <a:ext cx="8534400" cy="4087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9318431-1A07-4CD7-880A-6971E908F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59" y="0"/>
            <a:ext cx="7391400" cy="457200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 1 - Click on any goal in the SDG wheel to view district wise scor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for that goal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E1E09E7F-969E-45A4-9A3A-AC0E0B6E1AA0}"/>
              </a:ext>
            </a:extLst>
          </p:cNvPr>
          <p:cNvSpPr/>
          <p:nvPr/>
        </p:nvSpPr>
        <p:spPr>
          <a:xfrm>
            <a:off x="4419600" y="1828800"/>
            <a:ext cx="1524000" cy="1049878"/>
          </a:xfrm>
          <a:prstGeom prst="wedgeRoundRectCallout">
            <a:avLst>
              <a:gd name="adj1" fmla="val -52317"/>
              <a:gd name="adj2" fmla="val 112604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n w="0"/>
                <a:solidFill>
                  <a:schemeClr val="tx1"/>
                </a:solidFill>
              </a:rPr>
              <a:t>Click here to view Goal wise District Score.</a:t>
            </a:r>
          </a:p>
        </p:txBody>
      </p:sp>
    </p:spTree>
    <p:extLst>
      <p:ext uri="{BB962C8B-B14F-4D97-AF65-F5344CB8AC3E}">
        <p14:creationId xmlns:p14="http://schemas.microsoft.com/office/powerpoint/2010/main" val="20499929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58F9D9D-3FA1-4B4F-813D-0CDEE2DA6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2400"/>
            <a:ext cx="7391400" cy="457200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 2 - Displays the District wise Performance for Goal 1 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A879EC4-CF02-4B9F-985F-7033D1E3104A}"/>
              </a:ext>
            </a:extLst>
          </p:cNvPr>
          <p:cNvGrpSpPr/>
          <p:nvPr/>
        </p:nvGrpSpPr>
        <p:grpSpPr>
          <a:xfrm>
            <a:off x="174811" y="838200"/>
            <a:ext cx="8794378" cy="5181600"/>
            <a:chOff x="394447" y="627530"/>
            <a:chExt cx="9054355" cy="540362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B7006E1-6980-40B4-B7C3-5B5501EADD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4582" t="41482" r="48959" b="11481"/>
            <a:stretch/>
          </p:blipFill>
          <p:spPr>
            <a:xfrm>
              <a:off x="394447" y="627530"/>
              <a:ext cx="2841812" cy="284181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8E4E0D5-1AC2-4ED3-8CFF-F01E5AB5A9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000" b="7037"/>
            <a:stretch/>
          </p:blipFill>
          <p:spPr>
            <a:xfrm>
              <a:off x="914402" y="2048435"/>
              <a:ext cx="8534400" cy="39827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Arrow: Curved Down 9">
              <a:extLst>
                <a:ext uri="{FF2B5EF4-FFF2-40B4-BE49-F238E27FC236}">
                  <a16:creationId xmlns:a16="http://schemas.microsoft.com/office/drawing/2014/main" id="{1768F1CC-ABE0-4CA7-B9EC-96DB78582817}"/>
                </a:ext>
              </a:extLst>
            </p:cNvPr>
            <p:cNvSpPr/>
            <p:nvPr/>
          </p:nvSpPr>
          <p:spPr>
            <a:xfrm rot="3416354">
              <a:off x="2788023" y="1177664"/>
              <a:ext cx="1380565" cy="681317"/>
            </a:xfrm>
            <a:prstGeom prst="curvedDownArrow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D2CB6561-111C-4B09-87FD-362A0B226966}"/>
              </a:ext>
            </a:extLst>
          </p:cNvPr>
          <p:cNvSpPr/>
          <p:nvPr/>
        </p:nvSpPr>
        <p:spPr>
          <a:xfrm>
            <a:off x="533400" y="5257800"/>
            <a:ext cx="1447800" cy="990600"/>
          </a:xfrm>
          <a:prstGeom prst="wedgeRoundRectCallout">
            <a:avLst>
              <a:gd name="adj1" fmla="val 39840"/>
              <a:gd name="adj2" fmla="val -115605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n w="0"/>
                <a:solidFill>
                  <a:schemeClr val="tx1"/>
                </a:solidFill>
              </a:rPr>
              <a:t>Change the Year from here.</a:t>
            </a:r>
          </a:p>
        </p:txBody>
      </p:sp>
    </p:spTree>
    <p:extLst>
      <p:ext uri="{BB962C8B-B14F-4D97-AF65-F5344CB8AC3E}">
        <p14:creationId xmlns:p14="http://schemas.microsoft.com/office/powerpoint/2010/main" val="18492690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397731D-80F1-4151-9746-B04D1C2FD5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45983"/>
            <a:ext cx="7391400" cy="457200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 1 - Click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the Explore button view overall SDG scores of all districts. You can click on 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any district or goal to display it’s last 3 years score.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2D7C79-EE64-4F23-A0B7-4A4E9FCF53AB}"/>
              </a:ext>
            </a:extLst>
          </p:cNvPr>
          <p:cNvSpPr/>
          <p:nvPr/>
        </p:nvSpPr>
        <p:spPr>
          <a:xfrm>
            <a:off x="152400" y="818055"/>
            <a:ext cx="7239000" cy="381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solidFill>
                  <a:srgbClr val="FFC000"/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Note - </a:t>
            </a:r>
            <a:r>
              <a:rPr lang="en-US" dirty="0">
                <a:solidFill>
                  <a:srgbClr val="FFC000"/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By default, No Poverty data of Anantnag district will be shown.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8B18646-FD21-4ABC-8D3C-D6FBC8DF861C}"/>
              </a:ext>
            </a:extLst>
          </p:cNvPr>
          <p:cNvGrpSpPr/>
          <p:nvPr/>
        </p:nvGrpSpPr>
        <p:grpSpPr>
          <a:xfrm>
            <a:off x="170329" y="1371600"/>
            <a:ext cx="8803342" cy="4792855"/>
            <a:chOff x="645458" y="1470210"/>
            <a:chExt cx="9575485" cy="5151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1EE491D-F3A1-41DE-A9A1-FDCB7FB5B1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689" t="8105" r="1760" b="68626"/>
            <a:stretch/>
          </p:blipFill>
          <p:spPr>
            <a:xfrm>
              <a:off x="645458" y="3609420"/>
              <a:ext cx="3164541" cy="301223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19D012A-08BC-40EA-A09A-15DAE1114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000" r="833" b="5555"/>
            <a:stretch/>
          </p:blipFill>
          <p:spPr>
            <a:xfrm>
              <a:off x="1630396" y="1470210"/>
              <a:ext cx="8590547" cy="41148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Arrow: Bent 10">
              <a:extLst>
                <a:ext uri="{FF2B5EF4-FFF2-40B4-BE49-F238E27FC236}">
                  <a16:creationId xmlns:a16="http://schemas.microsoft.com/office/drawing/2014/main" id="{FECF53BA-17BE-439C-81D9-7F0507B55D85}"/>
                </a:ext>
              </a:extLst>
            </p:cNvPr>
            <p:cNvSpPr/>
            <p:nvPr/>
          </p:nvSpPr>
          <p:spPr>
            <a:xfrm rot="5400000" flipH="1">
              <a:off x="3240314" y="5580955"/>
              <a:ext cx="1399347" cy="457200"/>
            </a:xfrm>
            <a:prstGeom prst="bentArrow">
              <a:avLst>
                <a:gd name="adj1" fmla="val 25000"/>
                <a:gd name="adj2" fmla="val 25000"/>
                <a:gd name="adj3" fmla="val 25000"/>
                <a:gd name="adj4" fmla="val 43750"/>
              </a:avLst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3178C121-08E9-47B1-8EEB-F880BD877F71}"/>
              </a:ext>
            </a:extLst>
          </p:cNvPr>
          <p:cNvSpPr/>
          <p:nvPr/>
        </p:nvSpPr>
        <p:spPr>
          <a:xfrm>
            <a:off x="3771900" y="4694244"/>
            <a:ext cx="1719263" cy="1447799"/>
          </a:xfrm>
          <a:prstGeom prst="wedgeRoundRectCallout">
            <a:avLst>
              <a:gd name="adj1" fmla="val -54526"/>
              <a:gd name="adj2" fmla="val -74756"/>
              <a:gd name="adj3" fmla="val 16667"/>
            </a:avLst>
          </a:prstGeom>
          <a:solidFill>
            <a:srgbClr val="FFC000"/>
          </a:solidFill>
          <a:ln w="12700" cap="flat" cmpd="sng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algn="ctr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 click of any district, the detail of that district will be shown in the right side.</a:t>
            </a:r>
            <a:endParaRPr lang="en-US" sz="14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7736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397731D-80F1-4151-9746-B04D1C2FD5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59" y="123631"/>
            <a:ext cx="7391400" cy="457200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Step 1 - Scroll to view the Ranking of the Districts. 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F53E6F1-EBE7-47B8-A9B7-DB3AB8B791BD}"/>
              </a:ext>
            </a:extLst>
          </p:cNvPr>
          <p:cNvGrpSpPr/>
          <p:nvPr/>
        </p:nvGrpSpPr>
        <p:grpSpPr>
          <a:xfrm>
            <a:off x="1181100" y="762000"/>
            <a:ext cx="6781801" cy="5743769"/>
            <a:chOff x="1181100" y="762000"/>
            <a:chExt cx="6781801" cy="574376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6B63A44-7F7C-40D9-B55A-132A484C25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8046" t="33333" r="1141" b="23268"/>
            <a:stretch/>
          </p:blipFill>
          <p:spPr>
            <a:xfrm>
              <a:off x="1181100" y="762000"/>
              <a:ext cx="6781800" cy="574376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1F8958D-ECCB-4076-9BD1-E6C124414C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8108" t="36889" r="2220" b="59926"/>
            <a:stretch/>
          </p:blipFill>
          <p:spPr>
            <a:xfrm>
              <a:off x="1181101" y="1219200"/>
              <a:ext cx="6781800" cy="427591"/>
            </a:xfrm>
            <a:prstGeom prst="rect">
              <a:avLst/>
            </a:prstGeom>
          </p:spPr>
        </p:pic>
      </p:grp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52CD2A9D-AC79-4F7C-92AF-7859192C7516}"/>
              </a:ext>
            </a:extLst>
          </p:cNvPr>
          <p:cNvSpPr/>
          <p:nvPr/>
        </p:nvSpPr>
        <p:spPr>
          <a:xfrm>
            <a:off x="7162800" y="2438400"/>
            <a:ext cx="1719263" cy="1447799"/>
          </a:xfrm>
          <a:prstGeom prst="wedgeRoundRectCallout">
            <a:avLst>
              <a:gd name="adj1" fmla="val -54526"/>
              <a:gd name="adj2" fmla="val -74756"/>
              <a:gd name="adj3" fmla="val 16667"/>
            </a:avLst>
          </a:prstGeom>
          <a:solidFill>
            <a:srgbClr val="FFC000"/>
          </a:solidFill>
          <a:ln w="12700" cap="flat" cmpd="sng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algn="ctr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Click of any district’s score to view the Indicator Classification.</a:t>
            </a:r>
            <a:endParaRPr lang="en-US" sz="14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57AB94D8-2268-444C-ACED-D39B5A9F1180}"/>
              </a:ext>
            </a:extLst>
          </p:cNvPr>
          <p:cNvSpPr/>
          <p:nvPr/>
        </p:nvSpPr>
        <p:spPr>
          <a:xfrm>
            <a:off x="533400" y="5181600"/>
            <a:ext cx="1185863" cy="1066799"/>
          </a:xfrm>
          <a:prstGeom prst="wedgeRoundRectCallout">
            <a:avLst>
              <a:gd name="adj1" fmla="val 75500"/>
              <a:gd name="adj2" fmla="val -1647"/>
              <a:gd name="adj3" fmla="val 16667"/>
            </a:avLst>
          </a:prstGeom>
          <a:solidFill>
            <a:srgbClr val="FFC000"/>
          </a:solidFill>
          <a:ln w="12700" cap="flat" cmpd="sng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algn="ctr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Hover to view Goal Score.</a:t>
            </a:r>
            <a:endParaRPr lang="en-US" sz="14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9978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3E449F4-D212-4F88-B80F-C968E006540D}"/>
              </a:ext>
            </a:extLst>
          </p:cNvPr>
          <p:cNvGrpSpPr/>
          <p:nvPr/>
        </p:nvGrpSpPr>
        <p:grpSpPr>
          <a:xfrm>
            <a:off x="228600" y="762000"/>
            <a:ext cx="8534400" cy="5715000"/>
            <a:chOff x="1255059" y="291849"/>
            <a:chExt cx="7864719" cy="529316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C777564-F761-45C4-8048-88A1A0B0E6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78286"/>
            <a:stretch/>
          </p:blipFill>
          <p:spPr>
            <a:xfrm>
              <a:off x="3072222" y="291849"/>
              <a:ext cx="6047556" cy="52931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06FAA7C-549B-4206-89B2-A5AED0F591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9411" t="41176" r="2133" b="39739"/>
            <a:stretch/>
          </p:blipFill>
          <p:spPr>
            <a:xfrm>
              <a:off x="1255059" y="291849"/>
              <a:ext cx="2241176" cy="130363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Arrow: Curved Up 10">
              <a:extLst>
                <a:ext uri="{FF2B5EF4-FFF2-40B4-BE49-F238E27FC236}">
                  <a16:creationId xmlns:a16="http://schemas.microsoft.com/office/drawing/2014/main" id="{111692F3-59A6-4B77-B4F1-6E9A7CA5A5E0}"/>
                </a:ext>
              </a:extLst>
            </p:cNvPr>
            <p:cNvSpPr/>
            <p:nvPr/>
          </p:nvSpPr>
          <p:spPr>
            <a:xfrm flipV="1">
              <a:off x="2901892" y="654425"/>
              <a:ext cx="872249" cy="340657"/>
            </a:xfrm>
            <a:prstGeom prst="curved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7EB2FBE-3577-4007-B777-5BB3BD3B0A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59" y="123631"/>
            <a:ext cx="7391400" cy="457200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Step 2 - Click on the District Scor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to view the Indicator Classification.</a:t>
            </a:r>
            <a:endParaRPr lang="en-US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7542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397731D-80F1-4151-9746-B04D1C2FD5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506" y="51676"/>
            <a:ext cx="7391400" cy="457200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 1- Scroll to view Jammu &amp; Kashmir Division District’s composite scores.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4E72BC-5559-42AE-B649-529FBC34CA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22" t="33464" r="2500" b="22353"/>
          <a:stretch/>
        </p:blipFill>
        <p:spPr>
          <a:xfrm>
            <a:off x="125506" y="1981200"/>
            <a:ext cx="8892988" cy="2770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36F1C58E-4915-4B4A-B9E5-823E2E82AE22}"/>
              </a:ext>
            </a:extLst>
          </p:cNvPr>
          <p:cNvSpPr/>
          <p:nvPr/>
        </p:nvSpPr>
        <p:spPr>
          <a:xfrm>
            <a:off x="5734890" y="4953000"/>
            <a:ext cx="1692369" cy="1295400"/>
          </a:xfrm>
          <a:prstGeom prst="wedgeRoundRectCallout">
            <a:avLst>
              <a:gd name="adj1" fmla="val -54460"/>
              <a:gd name="adj2" fmla="val -75950"/>
              <a:gd name="adj3" fmla="val 16667"/>
            </a:avLst>
          </a:prstGeom>
          <a:solidFill>
            <a:srgbClr val="FFC000"/>
          </a:solidFill>
          <a:ln w="12700" cap="flat" cmpd="sng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algn="ctr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color displays the SDG score category of the district.</a:t>
            </a:r>
            <a:endParaRPr lang="en-US" sz="14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4A2E55CC-C191-474C-82D9-BB3F966BDB35}"/>
              </a:ext>
            </a:extLst>
          </p:cNvPr>
          <p:cNvSpPr/>
          <p:nvPr/>
        </p:nvSpPr>
        <p:spPr>
          <a:xfrm>
            <a:off x="3979068" y="838200"/>
            <a:ext cx="1431132" cy="1017751"/>
          </a:xfrm>
          <a:prstGeom prst="wedgeRoundRectCallout">
            <a:avLst>
              <a:gd name="adj1" fmla="val -44703"/>
              <a:gd name="adj2" fmla="val 105835"/>
              <a:gd name="adj3" fmla="val 16667"/>
            </a:avLst>
          </a:prstGeom>
          <a:solidFill>
            <a:srgbClr val="FFC000"/>
          </a:solidFill>
          <a:ln w="12700" cap="flat" cmpd="sng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algn="ctr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Click on the district icon for detailed view.</a:t>
            </a:r>
            <a:endParaRPr lang="en-US" sz="14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4320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7EB2FBE-3577-4007-B777-5BB3BD3B0A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59" y="123631"/>
            <a:ext cx="7391400" cy="457200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Click on the District icon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view this screen.</a:t>
            </a:r>
            <a:endParaRPr lang="en-US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F5FB387-A831-43B5-A36E-91490666BB84}"/>
              </a:ext>
            </a:extLst>
          </p:cNvPr>
          <p:cNvGrpSpPr/>
          <p:nvPr/>
        </p:nvGrpSpPr>
        <p:grpSpPr>
          <a:xfrm>
            <a:off x="35859" y="1066800"/>
            <a:ext cx="8947837" cy="4724400"/>
            <a:chOff x="403412" y="398929"/>
            <a:chExt cx="11555505" cy="645907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AD376AA-13C3-48E7-9000-0834151812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7722" t="33464" r="2500" b="22353"/>
            <a:stretch/>
          </p:blipFill>
          <p:spPr>
            <a:xfrm>
              <a:off x="403412" y="398929"/>
              <a:ext cx="9726706" cy="303007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4E091FB-B468-485E-B54A-85AE1B3A7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62" t="11111" b="7973"/>
            <a:stretch/>
          </p:blipFill>
          <p:spPr>
            <a:xfrm>
              <a:off x="1631576" y="2126228"/>
              <a:ext cx="10327341" cy="47317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6" name="Arrow: Curved Down 15">
              <a:extLst>
                <a:ext uri="{FF2B5EF4-FFF2-40B4-BE49-F238E27FC236}">
                  <a16:creationId xmlns:a16="http://schemas.microsoft.com/office/drawing/2014/main" id="{A5D6275F-7AA3-455D-88E3-0074E341F340}"/>
                </a:ext>
              </a:extLst>
            </p:cNvPr>
            <p:cNvSpPr/>
            <p:nvPr/>
          </p:nvSpPr>
          <p:spPr>
            <a:xfrm rot="3737343">
              <a:off x="8934431" y="1720961"/>
              <a:ext cx="1363717" cy="601159"/>
            </a:xfrm>
            <a:prstGeom prst="curvedDownArrow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32222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1260BCE6-CBD5-4DDF-8877-A038C957D597}"/>
              </a:ext>
            </a:extLst>
          </p:cNvPr>
          <p:cNvGrpSpPr/>
          <p:nvPr/>
        </p:nvGrpSpPr>
        <p:grpSpPr>
          <a:xfrm>
            <a:off x="243323" y="876300"/>
            <a:ext cx="8657353" cy="5105400"/>
            <a:chOff x="412377" y="333287"/>
            <a:chExt cx="10668000" cy="6291116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3D0FB84-6547-4989-A1C4-0F69AA1CF8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62" t="11111" b="7973"/>
            <a:stretch/>
          </p:blipFill>
          <p:spPr>
            <a:xfrm>
              <a:off x="412377" y="333287"/>
              <a:ext cx="10327341" cy="47317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6B8E8D1-B891-45AE-BC56-98179EA966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103" t="20131" r="2206" b="19869"/>
            <a:stretch/>
          </p:blipFill>
          <p:spPr>
            <a:xfrm>
              <a:off x="1694330" y="3348208"/>
              <a:ext cx="9386047" cy="327619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B29A6B5-3F1D-498F-905B-415CE4E7CEA8}"/>
                </a:ext>
              </a:extLst>
            </p:cNvPr>
            <p:cNvSpPr/>
            <p:nvPr/>
          </p:nvSpPr>
          <p:spPr>
            <a:xfrm>
              <a:off x="2214281" y="806823"/>
              <a:ext cx="6642847" cy="726141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EB75FC4-C710-40FF-895C-B5DB8F1124D7}"/>
                </a:ext>
              </a:extLst>
            </p:cNvPr>
            <p:cNvSpPr/>
            <p:nvPr/>
          </p:nvSpPr>
          <p:spPr>
            <a:xfrm>
              <a:off x="3126439" y="2799522"/>
              <a:ext cx="997319" cy="337610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F97BB6EA-4758-4D50-96C1-153A15B86B81}"/>
                </a:ext>
              </a:extLst>
            </p:cNvPr>
            <p:cNvCxnSpPr>
              <a:cxnSpLocks/>
            </p:cNvCxnSpPr>
            <p:nvPr/>
          </p:nvCxnSpPr>
          <p:spPr>
            <a:xfrm>
              <a:off x="4688541" y="1532964"/>
              <a:ext cx="0" cy="1815244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B97342CA-4C13-42EE-A2C3-8A1B54DE6AA5}"/>
                </a:ext>
              </a:extLst>
            </p:cNvPr>
            <p:cNvCxnSpPr>
              <a:cxnSpLocks/>
            </p:cNvCxnSpPr>
            <p:nvPr/>
          </p:nvCxnSpPr>
          <p:spPr>
            <a:xfrm>
              <a:off x="3478306" y="3137132"/>
              <a:ext cx="0" cy="211076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6A832DCC-5203-4617-B939-1B4EC9F8B3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34216"/>
            <a:ext cx="7391400" cy="457200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 - 2 Click on the goal name or icon to view Performance of Indicator pop-up.</a:t>
            </a:r>
          </a:p>
        </p:txBody>
      </p:sp>
    </p:spTree>
    <p:extLst>
      <p:ext uri="{BB962C8B-B14F-4D97-AF65-F5344CB8AC3E}">
        <p14:creationId xmlns:p14="http://schemas.microsoft.com/office/powerpoint/2010/main" val="30431844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187F512E-9283-4B5F-8F04-199304451B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0" y="2574950"/>
            <a:ext cx="7256001" cy="822674"/>
          </a:xfrm>
        </p:spPr>
        <p:txBody>
          <a:bodyPr>
            <a:noAutofit/>
          </a:bodyPr>
          <a:lstStyle/>
          <a:p>
            <a:r>
              <a:rPr lang="en-US" sz="27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Viewing of Performance of J&amp;K on SDG India Index</a:t>
            </a:r>
          </a:p>
        </p:txBody>
      </p:sp>
    </p:spTree>
    <p:extLst>
      <p:ext uri="{BB962C8B-B14F-4D97-AF65-F5344CB8AC3E}">
        <p14:creationId xmlns:p14="http://schemas.microsoft.com/office/powerpoint/2010/main" val="37490497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BF899-8A88-409A-8640-F3E0BDCA0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849" y="1066800"/>
            <a:ext cx="6498302" cy="835322"/>
          </a:xfrm>
        </p:spPr>
        <p:txBody>
          <a:bodyPr>
            <a:normAutofit/>
          </a:bodyPr>
          <a:lstStyle/>
          <a:p>
            <a:pPr algn="ctr"/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346FA4-73CF-41AC-B8AA-6D9604294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1" y="2362201"/>
            <a:ext cx="6678150" cy="3505200"/>
          </a:xfrm>
        </p:spPr>
        <p:txBody>
          <a:bodyPr>
            <a:normAutofit/>
          </a:bodyPr>
          <a:lstStyle/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Introduction…………………………………………….……3                                                                            </a:t>
            </a:r>
          </a:p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Landing Page……...…………………………………………4</a:t>
            </a:r>
          </a:p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Viewing J&amp;K SDG Progress…………………….…………..6</a:t>
            </a:r>
          </a:p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Viewing J&amp;K District wise SDG Progress.……………….....9</a:t>
            </a:r>
          </a:p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Comparison on India Index………………..………………..19</a:t>
            </a:r>
          </a:p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Viewing of OOMF Page….....................................................24</a:t>
            </a:r>
          </a:p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Viewing of Analysis &amp; Interpretation Tab..…………………26</a:t>
            </a:r>
          </a:p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Viewing of NITI Aayog Page..……………………………...29</a:t>
            </a:r>
          </a:p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Page Navigation..……………………………………..31</a:t>
            </a:r>
          </a:p>
          <a:p>
            <a:pPr marL="0" indent="0" algn="just">
              <a:buNone/>
            </a:pPr>
            <a:endParaRPr 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0519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4FBD325-EE36-4FB5-84C5-E5550D745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81789"/>
            <a:ext cx="7620000" cy="983164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SDG wheel displaying the state CIF score for each goal and year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 default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90565D9-064E-46C0-A305-9F1A55068D5E}"/>
              </a:ext>
            </a:extLst>
          </p:cNvPr>
          <p:cNvGrpSpPr/>
          <p:nvPr/>
        </p:nvGrpSpPr>
        <p:grpSpPr>
          <a:xfrm>
            <a:off x="762000" y="711327"/>
            <a:ext cx="7620000" cy="6039097"/>
            <a:chOff x="358588" y="535639"/>
            <a:chExt cx="7728564" cy="612513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06CC131-F41D-41D6-A866-130ACC2AB3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7935" t="49493" b="4006"/>
            <a:stretch/>
          </p:blipFill>
          <p:spPr>
            <a:xfrm>
              <a:off x="358588" y="2250139"/>
              <a:ext cx="6636370" cy="44106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D15010F-4FE4-441A-BA58-E23474B7FB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50000"/>
            <a:stretch/>
          </p:blipFill>
          <p:spPr>
            <a:xfrm>
              <a:off x="2240189" y="535639"/>
              <a:ext cx="5846963" cy="3429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1991834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4FBD325-EE36-4FB5-84C5-E5550D745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59" y="152400"/>
            <a:ext cx="7620000" cy="983164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Displaying comparison of the J&amp;K performance on SDG India Index.</a:t>
            </a:r>
            <a:endParaRPr lang="en-US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8011A5-495F-4465-ACBE-ED7197259A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11" t="6656" r="386" b="67008"/>
          <a:stretch/>
        </p:blipFill>
        <p:spPr>
          <a:xfrm>
            <a:off x="137973" y="1828800"/>
            <a:ext cx="8868054" cy="335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C6FFF653-366D-452C-9F73-8B36FBCBC2AF}"/>
              </a:ext>
            </a:extLst>
          </p:cNvPr>
          <p:cNvSpPr/>
          <p:nvPr/>
        </p:nvSpPr>
        <p:spPr>
          <a:xfrm>
            <a:off x="6781800" y="990600"/>
            <a:ext cx="1553766" cy="1086515"/>
          </a:xfrm>
          <a:prstGeom prst="wedgeRoundRectCallout">
            <a:avLst>
              <a:gd name="adj1" fmla="val -29125"/>
              <a:gd name="adj2" fmla="val 109961"/>
              <a:gd name="adj3" fmla="val 16667"/>
            </a:avLst>
          </a:prstGeom>
          <a:solidFill>
            <a:srgbClr val="FFC000"/>
          </a:solidFill>
          <a:ln w="12700" cap="flat" cmpd="sng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algn="ctr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Cards d</a:t>
            </a: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isplaying the data for Current Year.</a:t>
            </a:r>
            <a:endParaRPr lang="en-US" sz="14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FB58813F-73E4-467B-807F-443ADD98F69E}"/>
              </a:ext>
            </a:extLst>
          </p:cNvPr>
          <p:cNvSpPr/>
          <p:nvPr/>
        </p:nvSpPr>
        <p:spPr>
          <a:xfrm>
            <a:off x="762000" y="5257800"/>
            <a:ext cx="1524000" cy="1143000"/>
          </a:xfrm>
          <a:prstGeom prst="wedgeRoundRectCallout">
            <a:avLst>
              <a:gd name="adj1" fmla="val -50570"/>
              <a:gd name="adj2" fmla="val -78247"/>
              <a:gd name="adj3" fmla="val 16667"/>
            </a:avLst>
          </a:prstGeom>
          <a:solidFill>
            <a:srgbClr val="FFC000"/>
          </a:solidFill>
          <a:ln w="12700" cap="flat" cmpd="sng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algn="ctr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Click on the Year to view Overall Comparison of this year.</a:t>
            </a:r>
            <a:endParaRPr lang="en-US" sz="14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8253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4FBD325-EE36-4FB5-84C5-E5550D745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65" y="116637"/>
            <a:ext cx="7620000" cy="983164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Click on the year to view the Overall Comparison of that year.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95602D-D098-469C-9628-030EFF5B6C24}"/>
              </a:ext>
            </a:extLst>
          </p:cNvPr>
          <p:cNvGrpSpPr/>
          <p:nvPr/>
        </p:nvGrpSpPr>
        <p:grpSpPr>
          <a:xfrm>
            <a:off x="152400" y="1059364"/>
            <a:ext cx="8839200" cy="5029200"/>
            <a:chOff x="744071" y="80682"/>
            <a:chExt cx="9401486" cy="519056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3F297A1-006D-480C-8354-479223299B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8278" t="18656" r="4224" b="72929"/>
            <a:stretch/>
          </p:blipFill>
          <p:spPr>
            <a:xfrm>
              <a:off x="744071" y="80682"/>
              <a:ext cx="8446743" cy="10757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CAF459C-1587-4A48-AFE0-00F7E8532C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56601"/>
            <a:stretch/>
          </p:blipFill>
          <p:spPr>
            <a:xfrm>
              <a:off x="1568838" y="905435"/>
              <a:ext cx="8576719" cy="436581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9" name="Arrow: Bent-Up 18">
              <a:extLst>
                <a:ext uri="{FF2B5EF4-FFF2-40B4-BE49-F238E27FC236}">
                  <a16:creationId xmlns:a16="http://schemas.microsoft.com/office/drawing/2014/main" id="{05AB9BEC-825A-4C7C-80FA-08763783601D}"/>
                </a:ext>
              </a:extLst>
            </p:cNvPr>
            <p:cNvSpPr/>
            <p:nvPr/>
          </p:nvSpPr>
          <p:spPr>
            <a:xfrm rot="5400000">
              <a:off x="1062323" y="770960"/>
              <a:ext cx="636497" cy="537896"/>
            </a:xfrm>
            <a:prstGeom prst="bent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172709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DED843E-A730-498C-A202-87B72E0D093F}"/>
              </a:ext>
            </a:extLst>
          </p:cNvPr>
          <p:cNvSpPr txBox="1">
            <a:spLocks/>
          </p:cNvSpPr>
          <p:nvPr/>
        </p:nvSpPr>
        <p:spPr>
          <a:xfrm>
            <a:off x="76200" y="152400"/>
            <a:ext cx="7436224" cy="98316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Table displaying the Goal wise comparison data for current year.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0EB949-5681-4F5B-BBDD-710EC06BF9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36" t="16863" r="1470" b="7320"/>
          <a:stretch/>
        </p:blipFill>
        <p:spPr>
          <a:xfrm>
            <a:off x="238476" y="1219200"/>
            <a:ext cx="8667047" cy="4603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15869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187F512E-9283-4B5F-8F04-199304451B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0" y="3017663"/>
            <a:ext cx="7256001" cy="822674"/>
          </a:xfrm>
        </p:spPr>
        <p:txBody>
          <a:bodyPr>
            <a:noAutofit/>
          </a:bodyPr>
          <a:lstStyle/>
          <a:p>
            <a:pPr algn="ctr"/>
            <a:r>
              <a:rPr lang="en-US" sz="27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Viewing of the OOMF Tab</a:t>
            </a:r>
          </a:p>
        </p:txBody>
      </p:sp>
    </p:spTree>
    <p:extLst>
      <p:ext uri="{BB962C8B-B14F-4D97-AF65-F5344CB8AC3E}">
        <p14:creationId xmlns:p14="http://schemas.microsoft.com/office/powerpoint/2010/main" val="27122735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2DD1FA5-D978-4CF1-BB66-285FCB158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34" y="17929"/>
            <a:ext cx="7620000" cy="1059364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Click on OOMF (Interlinking of Budget with SDGs) from sidebar to view this page.</a:t>
            </a:r>
            <a:endParaRPr lang="en-US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659ACE8-D084-4F22-B06E-6A42CDEF345D}"/>
              </a:ext>
            </a:extLst>
          </p:cNvPr>
          <p:cNvGrpSpPr/>
          <p:nvPr/>
        </p:nvGrpSpPr>
        <p:grpSpPr>
          <a:xfrm>
            <a:off x="1600200" y="658906"/>
            <a:ext cx="6237100" cy="6172200"/>
            <a:chOff x="1667435" y="0"/>
            <a:chExt cx="6931865" cy="68580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8A643AF-A0B0-46B6-8EE4-F7EC384FF3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92699" y="0"/>
              <a:ext cx="5006601" cy="6858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163B0B2-5D8D-4723-B9A9-BB39CCE72B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9870" r="81985" b="12941"/>
            <a:stretch/>
          </p:blipFill>
          <p:spPr>
            <a:xfrm>
              <a:off x="1667435" y="609600"/>
              <a:ext cx="2196353" cy="460785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F1C148CA-64FE-4FBE-9132-E5D1236CB6BB}"/>
                </a:ext>
              </a:extLst>
            </p:cNvPr>
            <p:cNvSpPr/>
            <p:nvPr/>
          </p:nvSpPr>
          <p:spPr>
            <a:xfrm>
              <a:off x="3550023" y="2756646"/>
              <a:ext cx="627529" cy="313765"/>
            </a:xfrm>
            <a:prstGeom prst="rightArrow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669032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187F512E-9283-4B5F-8F04-199304451B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3999" y="2743200"/>
            <a:ext cx="7256001" cy="822674"/>
          </a:xfrm>
        </p:spPr>
        <p:txBody>
          <a:bodyPr>
            <a:noAutofit/>
          </a:bodyPr>
          <a:lstStyle/>
          <a:p>
            <a:pPr algn="ctr"/>
            <a:r>
              <a:rPr lang="en-US" sz="27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Viewing of the Analysis &amp; Interpretation Tab</a:t>
            </a:r>
          </a:p>
        </p:txBody>
      </p:sp>
    </p:spTree>
    <p:extLst>
      <p:ext uri="{BB962C8B-B14F-4D97-AF65-F5344CB8AC3E}">
        <p14:creationId xmlns:p14="http://schemas.microsoft.com/office/powerpoint/2010/main" val="19697149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C7689FE-6E0C-46CB-BAB2-1DB60DB3AE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12" y="152400"/>
            <a:ext cx="7620000" cy="906964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Click on the Analysis &amp; Interpretation tab to view below page.</a:t>
            </a:r>
            <a:endParaRPr lang="en-US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6B44A30-AB09-426D-872A-51E403893A44}"/>
              </a:ext>
            </a:extLst>
          </p:cNvPr>
          <p:cNvGrpSpPr/>
          <p:nvPr/>
        </p:nvGrpSpPr>
        <p:grpSpPr>
          <a:xfrm>
            <a:off x="22412" y="1087734"/>
            <a:ext cx="8969188" cy="4932065"/>
            <a:chOff x="448240" y="535642"/>
            <a:chExt cx="10833842" cy="5763254"/>
          </a:xfrm>
        </p:grpSpPr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A85AC812-A58C-4D94-A8CC-6FAADFAF06CA}"/>
                </a:ext>
              </a:extLst>
            </p:cNvPr>
            <p:cNvSpPr/>
            <p:nvPr/>
          </p:nvSpPr>
          <p:spPr>
            <a:xfrm>
              <a:off x="3550023" y="2756646"/>
              <a:ext cx="627529" cy="313765"/>
            </a:xfrm>
            <a:prstGeom prst="rightArrow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E9FDAC2-5E5D-46F7-9C70-8137CC48C9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265" t="17124" r="12573" b="7581"/>
            <a:stretch/>
          </p:blipFill>
          <p:spPr>
            <a:xfrm>
              <a:off x="1142999" y="1135225"/>
              <a:ext cx="10139083" cy="516367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B57008E-5D4B-42BC-9FE2-6EE8EAAEAA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t="56536" r="83382" b="38889"/>
            <a:stretch/>
          </p:blipFill>
          <p:spPr>
            <a:xfrm>
              <a:off x="448240" y="535642"/>
              <a:ext cx="3082444" cy="47737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0" name="Arrow: Curved Down 19">
              <a:extLst>
                <a:ext uri="{FF2B5EF4-FFF2-40B4-BE49-F238E27FC236}">
                  <a16:creationId xmlns:a16="http://schemas.microsoft.com/office/drawing/2014/main" id="{9BE622AC-EB16-47C6-ABD4-44318E5286E8}"/>
                </a:ext>
              </a:extLst>
            </p:cNvPr>
            <p:cNvSpPr/>
            <p:nvPr/>
          </p:nvSpPr>
          <p:spPr>
            <a:xfrm rot="13040739" flipH="1" flipV="1">
              <a:off x="3251504" y="643008"/>
              <a:ext cx="998928" cy="485180"/>
            </a:xfrm>
            <a:prstGeom prst="curvedDownArrow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F198E340-2CCD-4507-811B-60F93A4A4B3B}"/>
              </a:ext>
            </a:extLst>
          </p:cNvPr>
          <p:cNvSpPr/>
          <p:nvPr/>
        </p:nvSpPr>
        <p:spPr>
          <a:xfrm>
            <a:off x="3362032" y="716584"/>
            <a:ext cx="1553766" cy="1086515"/>
          </a:xfrm>
          <a:prstGeom prst="wedgeRoundRectCallout">
            <a:avLst>
              <a:gd name="adj1" fmla="val -81052"/>
              <a:gd name="adj2" fmla="val 57980"/>
              <a:gd name="adj3" fmla="val 16667"/>
            </a:avLst>
          </a:prstGeom>
          <a:solidFill>
            <a:srgbClr val="FFC000"/>
          </a:solidFill>
          <a:ln w="12700" cap="flat" cmpd="sng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algn="ctr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Change the district &amp; Year from here</a:t>
            </a: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4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7918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549F8E1-B051-4E11-B741-25E9FF249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94" y="0"/>
            <a:ext cx="7620000" cy="983164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Click on the highlighted category of any goal to view the Indicator Classification.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03987A9-86FE-4DD0-8640-15C5FA18B11F}"/>
              </a:ext>
            </a:extLst>
          </p:cNvPr>
          <p:cNvGrpSpPr/>
          <p:nvPr/>
        </p:nvGrpSpPr>
        <p:grpSpPr>
          <a:xfrm>
            <a:off x="1501588" y="762000"/>
            <a:ext cx="5925017" cy="5798636"/>
            <a:chOff x="1318714" y="847165"/>
            <a:chExt cx="6435103" cy="601083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9D66DE4-489B-4B35-8591-57192E0537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4470" t="25930" r="13178" b="7189"/>
            <a:stretch/>
          </p:blipFill>
          <p:spPr>
            <a:xfrm>
              <a:off x="1318714" y="847165"/>
              <a:ext cx="4893826" cy="255494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73AA7CF-BC85-4AE7-8C7F-76B7FFE592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3686" t="13072" r="33603" b="8152"/>
            <a:stretch/>
          </p:blipFill>
          <p:spPr>
            <a:xfrm>
              <a:off x="3765627" y="1455574"/>
              <a:ext cx="3988190" cy="540242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Arrow: Curved Down 9">
              <a:extLst>
                <a:ext uri="{FF2B5EF4-FFF2-40B4-BE49-F238E27FC236}">
                  <a16:creationId xmlns:a16="http://schemas.microsoft.com/office/drawing/2014/main" id="{FF1EE3A5-78B8-4860-AEF1-A77D1AA47E5F}"/>
                </a:ext>
              </a:extLst>
            </p:cNvPr>
            <p:cNvSpPr/>
            <p:nvPr/>
          </p:nvSpPr>
          <p:spPr>
            <a:xfrm rot="9262419" flipH="1" flipV="1">
              <a:off x="2429040" y="1575549"/>
              <a:ext cx="1486795" cy="605093"/>
            </a:xfrm>
            <a:prstGeom prst="curvedDownArrow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BE285182-4B79-4531-B9CD-1247070634F1}"/>
              </a:ext>
            </a:extLst>
          </p:cNvPr>
          <p:cNvSpPr/>
          <p:nvPr/>
        </p:nvSpPr>
        <p:spPr>
          <a:xfrm>
            <a:off x="1654608" y="3445487"/>
            <a:ext cx="1698192" cy="1278913"/>
          </a:xfrm>
          <a:prstGeom prst="wedgeRoundRectCallout">
            <a:avLst>
              <a:gd name="adj1" fmla="val 38221"/>
              <a:gd name="adj2" fmla="val -81255"/>
              <a:gd name="adj3" fmla="val 16667"/>
            </a:avLst>
          </a:prstGeom>
          <a:solidFill>
            <a:srgbClr val="FFC000"/>
          </a:solidFill>
          <a:ln w="12700" cap="flat" cmpd="sng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algn="ctr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Click here to view Indicator Classification of this category</a:t>
            </a: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4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5162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187F512E-9283-4B5F-8F04-199304451B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0" y="2819400"/>
            <a:ext cx="7256001" cy="822674"/>
          </a:xfrm>
        </p:spPr>
        <p:txBody>
          <a:bodyPr>
            <a:noAutofit/>
          </a:bodyPr>
          <a:lstStyle/>
          <a:p>
            <a:pPr algn="ctr"/>
            <a:r>
              <a:rPr lang="en-US" sz="27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Viewing of the NITI Aayog Page</a:t>
            </a:r>
          </a:p>
        </p:txBody>
      </p:sp>
    </p:spTree>
    <p:extLst>
      <p:ext uri="{BB962C8B-B14F-4D97-AF65-F5344CB8AC3E}">
        <p14:creationId xmlns:p14="http://schemas.microsoft.com/office/powerpoint/2010/main" val="1255880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5AB1448-0DCD-4173-9ECF-BD837F791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2744" y="865469"/>
            <a:ext cx="3748367" cy="977900"/>
          </a:xfrm>
        </p:spPr>
        <p:txBody>
          <a:bodyPr/>
          <a:lstStyle/>
          <a:p>
            <a:pPr algn="ctr"/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CA1B05-EB03-4F30-9C44-CDEFC16B7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14280" y="1884457"/>
            <a:ext cx="4376928" cy="4248149"/>
          </a:xfrm>
        </p:spPr>
        <p:txBody>
          <a:bodyPr anchor="t">
            <a:normAutofit fontScale="85000" lnSpcReduction="20000"/>
          </a:bodyPr>
          <a:lstStyle/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Jammu and Kashmir SDG Dashboard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a web-based platform for 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storing, tracking, monitoring, and reporting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state-specific 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Sustainable Development Goals (SDGs) indicators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It enables to 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track SDG progress at various administrative levels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ensuring comprehensive reporting on achievements related to SDGs.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dashboard comprises two components: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Public Dashboard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transparent    access to SDG progress.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User Dashboard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detailed insights for authorized users.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B07943-D51F-4812-BA6D-3C6FF55E89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11481" b="5926"/>
          <a:stretch/>
        </p:blipFill>
        <p:spPr>
          <a:xfrm>
            <a:off x="4601605" y="1884457"/>
            <a:ext cx="4346476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732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819DD32-0813-43F6-B93E-4D3B3B8A0A16}"/>
              </a:ext>
            </a:extLst>
          </p:cNvPr>
          <p:cNvSpPr txBox="1">
            <a:spLocks/>
          </p:cNvSpPr>
          <p:nvPr/>
        </p:nvSpPr>
        <p:spPr>
          <a:xfrm>
            <a:off x="0" y="161136"/>
            <a:ext cx="7620000" cy="8982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Click on NITI Aayog from sidebar to view this page.</a:t>
            </a:r>
          </a:p>
          <a:p>
            <a:pPr marL="0" indent="0">
              <a:buFont typeface="Arial" pitchFamily="34" charset="0"/>
              <a:buNone/>
            </a:pP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42BC035-0D6B-44EF-A459-3D808AC23ECE}"/>
              </a:ext>
            </a:extLst>
          </p:cNvPr>
          <p:cNvGrpSpPr/>
          <p:nvPr/>
        </p:nvGrpSpPr>
        <p:grpSpPr>
          <a:xfrm>
            <a:off x="1233904" y="762000"/>
            <a:ext cx="6386096" cy="5800165"/>
            <a:chOff x="669127" y="-89646"/>
            <a:chExt cx="8231569" cy="741381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5D65B22-DB23-4BE6-9D57-53319AF0B2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61017" r="84841" b="31721"/>
            <a:stretch/>
          </p:blipFill>
          <p:spPr>
            <a:xfrm>
              <a:off x="669127" y="-89646"/>
              <a:ext cx="2962836" cy="7986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6C6098C-2705-4D4B-880A-4EF49E282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87256" y="466165"/>
              <a:ext cx="6613440" cy="6858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3" name="Arrow: Curved Down 12">
              <a:extLst>
                <a:ext uri="{FF2B5EF4-FFF2-40B4-BE49-F238E27FC236}">
                  <a16:creationId xmlns:a16="http://schemas.microsoft.com/office/drawing/2014/main" id="{454A25F3-6004-4B16-9A4A-EFB5271CF2D5}"/>
                </a:ext>
              </a:extLst>
            </p:cNvPr>
            <p:cNvSpPr/>
            <p:nvPr/>
          </p:nvSpPr>
          <p:spPr>
            <a:xfrm rot="13040739" flipH="1" flipV="1">
              <a:off x="3490677" y="-19344"/>
              <a:ext cx="826999" cy="415206"/>
            </a:xfrm>
            <a:prstGeom prst="curvedDownArrow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54294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187F512E-9283-4B5F-8F04-199304451B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0" y="3017663"/>
            <a:ext cx="7256001" cy="822674"/>
          </a:xfrm>
        </p:spPr>
        <p:txBody>
          <a:bodyPr>
            <a:noAutofit/>
          </a:bodyPr>
          <a:lstStyle/>
          <a:p>
            <a:pPr algn="ctr"/>
            <a:r>
              <a:rPr lang="en-US" sz="27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Other Page Navigation</a:t>
            </a:r>
          </a:p>
        </p:txBody>
      </p:sp>
    </p:spTree>
    <p:extLst>
      <p:ext uri="{BB962C8B-B14F-4D97-AF65-F5344CB8AC3E}">
        <p14:creationId xmlns:p14="http://schemas.microsoft.com/office/powerpoint/2010/main" val="5877557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187F512E-9283-4B5F-8F04-199304451B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0" y="3017663"/>
            <a:ext cx="7256001" cy="822674"/>
          </a:xfrm>
        </p:spPr>
        <p:txBody>
          <a:bodyPr>
            <a:noAutofit/>
          </a:bodyPr>
          <a:lstStyle/>
          <a:p>
            <a:pPr algn="ctr"/>
            <a:r>
              <a:rPr lang="en-US" sz="27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8.0.1. About Us Page</a:t>
            </a:r>
          </a:p>
        </p:txBody>
      </p:sp>
    </p:spTree>
    <p:extLst>
      <p:ext uri="{BB962C8B-B14F-4D97-AF65-F5344CB8AC3E}">
        <p14:creationId xmlns:p14="http://schemas.microsoft.com/office/powerpoint/2010/main" val="18595222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4EB3DAA-F4A7-4826-83D4-8F11560715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4572"/>
            <a:ext cx="7620000" cy="983164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Click on About Us from sidebar to view About Us page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0870A3-DB10-4DA7-9F15-87C08CDC04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838200"/>
            <a:ext cx="8763000" cy="5353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F6BD40FD-33B2-4C24-9B9D-B4A42C9AC0A8}"/>
              </a:ext>
            </a:extLst>
          </p:cNvPr>
          <p:cNvSpPr/>
          <p:nvPr/>
        </p:nvSpPr>
        <p:spPr>
          <a:xfrm>
            <a:off x="190500" y="4724400"/>
            <a:ext cx="1510553" cy="1130995"/>
          </a:xfrm>
          <a:prstGeom prst="wedgeRoundRectCallout">
            <a:avLst>
              <a:gd name="adj1" fmla="val -25280"/>
              <a:gd name="adj2" fmla="val -84425"/>
              <a:gd name="adj3" fmla="val 16667"/>
            </a:avLst>
          </a:prstGeom>
          <a:solidFill>
            <a:srgbClr val="FFC000"/>
          </a:solidFill>
          <a:ln w="12700" cap="flat" cmpd="sng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algn="ctr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Click here to view About Us Page</a:t>
            </a: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4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9010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187F512E-9283-4B5F-8F04-199304451B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0" y="3017663"/>
            <a:ext cx="7256001" cy="822674"/>
          </a:xfrm>
        </p:spPr>
        <p:txBody>
          <a:bodyPr>
            <a:noAutofit/>
          </a:bodyPr>
          <a:lstStyle/>
          <a:p>
            <a:pPr algn="ctr"/>
            <a:r>
              <a:rPr lang="en-US" sz="27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8.0.2. Resources &amp; Publications Page</a:t>
            </a:r>
          </a:p>
        </p:txBody>
      </p:sp>
    </p:spTree>
    <p:extLst>
      <p:ext uri="{BB962C8B-B14F-4D97-AF65-F5344CB8AC3E}">
        <p14:creationId xmlns:p14="http://schemas.microsoft.com/office/powerpoint/2010/main" val="41426721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F7C63ED-11FB-4CA2-933D-BE9763EE9B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59" y="152400"/>
            <a:ext cx="7620000" cy="983164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Click on Resources &amp; Publications from sidebar to view this page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7AD1421-CC20-4FBB-BACE-4D86BDCAF9A0}"/>
              </a:ext>
            </a:extLst>
          </p:cNvPr>
          <p:cNvGrpSpPr/>
          <p:nvPr/>
        </p:nvGrpSpPr>
        <p:grpSpPr>
          <a:xfrm>
            <a:off x="609600" y="762000"/>
            <a:ext cx="7620000" cy="5639237"/>
            <a:chOff x="1332673" y="-119518"/>
            <a:chExt cx="9173963" cy="678925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3078761-94A7-4228-896F-7039A9860C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62614"/>
            <a:stretch/>
          </p:blipFill>
          <p:spPr>
            <a:xfrm>
              <a:off x="1332673" y="-119518"/>
              <a:ext cx="6161819" cy="399896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D45716-3D83-4215-B05F-87D6FD0BEC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6794" t="38671" r="1597" b="28430"/>
            <a:stretch/>
          </p:blipFill>
          <p:spPr>
            <a:xfrm>
              <a:off x="4344816" y="2357718"/>
              <a:ext cx="6161820" cy="431202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8543B126-748D-4D86-A212-C8D731F27EF8}"/>
              </a:ext>
            </a:extLst>
          </p:cNvPr>
          <p:cNvSpPr/>
          <p:nvPr/>
        </p:nvSpPr>
        <p:spPr>
          <a:xfrm>
            <a:off x="35859" y="3276600"/>
            <a:ext cx="1601673" cy="1295400"/>
          </a:xfrm>
          <a:prstGeom prst="wedgeRoundRectCallout">
            <a:avLst>
              <a:gd name="adj1" fmla="val 11101"/>
              <a:gd name="adj2" fmla="val -97574"/>
              <a:gd name="adj3" fmla="val 16667"/>
            </a:avLst>
          </a:prstGeom>
          <a:solidFill>
            <a:srgbClr val="FFC000"/>
          </a:solidFill>
          <a:ln w="12700" cap="flat" cmpd="sng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algn="ctr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Click here to view Resources &amp; Publications Page</a:t>
            </a: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4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5783D596-970F-4404-B6B5-8DE04C98DB33}"/>
              </a:ext>
            </a:extLst>
          </p:cNvPr>
          <p:cNvSpPr/>
          <p:nvPr/>
        </p:nvSpPr>
        <p:spPr>
          <a:xfrm>
            <a:off x="7542327" y="4549588"/>
            <a:ext cx="1296873" cy="1013012"/>
          </a:xfrm>
          <a:prstGeom prst="wedgeRoundRectCallout">
            <a:avLst>
              <a:gd name="adj1" fmla="val -102956"/>
              <a:gd name="adj2" fmla="val -73680"/>
              <a:gd name="adj3" fmla="val 16667"/>
            </a:avLst>
          </a:prstGeom>
          <a:solidFill>
            <a:srgbClr val="FFC000"/>
          </a:solidFill>
          <a:ln w="12700" cap="flat" cmpd="sng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algn="ctr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Click here to Download.</a:t>
            </a:r>
            <a:endParaRPr lang="en-US" sz="14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4397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187F512E-9283-4B5F-8F04-199304451B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0" y="2895600"/>
            <a:ext cx="7256001" cy="822674"/>
          </a:xfrm>
        </p:spPr>
        <p:txBody>
          <a:bodyPr>
            <a:noAutofit/>
          </a:bodyPr>
          <a:lstStyle/>
          <a:p>
            <a:r>
              <a:rPr lang="en-US" sz="27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8.0.3. News and Events Page</a:t>
            </a:r>
          </a:p>
        </p:txBody>
      </p:sp>
    </p:spTree>
    <p:extLst>
      <p:ext uri="{BB962C8B-B14F-4D97-AF65-F5344CB8AC3E}">
        <p14:creationId xmlns:p14="http://schemas.microsoft.com/office/powerpoint/2010/main" val="32959062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7261C3C-78B4-4D09-A108-D8B70BB98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59836"/>
            <a:ext cx="7620000" cy="983164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Click on What’s News &amp; Gallery from sidebar to view this page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53738E-310F-4519-9DE5-CA1C5CC40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693287"/>
            <a:ext cx="6750213" cy="6004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779D2DE1-3E78-457C-9BE6-EE09A30FCAE5}"/>
              </a:ext>
            </a:extLst>
          </p:cNvPr>
          <p:cNvSpPr/>
          <p:nvPr/>
        </p:nvSpPr>
        <p:spPr>
          <a:xfrm>
            <a:off x="838200" y="3695725"/>
            <a:ext cx="1601673" cy="1295400"/>
          </a:xfrm>
          <a:prstGeom prst="wedgeRoundRectCallout">
            <a:avLst>
              <a:gd name="adj1" fmla="val -4571"/>
              <a:gd name="adj2" fmla="val -96882"/>
              <a:gd name="adj3" fmla="val 16667"/>
            </a:avLst>
          </a:prstGeom>
          <a:solidFill>
            <a:srgbClr val="FFC000"/>
          </a:solidFill>
          <a:ln w="12700" cap="flat" cmpd="sng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algn="ctr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Click here to view What’s New &amp; Gallery Page</a:t>
            </a: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4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3269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187F512E-9283-4B5F-8F04-199304451B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0" y="3017663"/>
            <a:ext cx="7256001" cy="822674"/>
          </a:xfrm>
        </p:spPr>
        <p:txBody>
          <a:bodyPr>
            <a:noAutofit/>
          </a:bodyPr>
          <a:lstStyle/>
          <a:p>
            <a:r>
              <a:rPr lang="en-US" sz="27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8.0.4. Contact Us Page</a:t>
            </a:r>
          </a:p>
        </p:txBody>
      </p:sp>
    </p:spTree>
    <p:extLst>
      <p:ext uri="{BB962C8B-B14F-4D97-AF65-F5344CB8AC3E}">
        <p14:creationId xmlns:p14="http://schemas.microsoft.com/office/powerpoint/2010/main" val="9665154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62004E6-1F76-4958-959B-40ECCFD92E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52400"/>
            <a:ext cx="7620000" cy="983164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Click on Contact Us from sidebar to view Contact Us page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1EED55-7C0A-412A-97FB-5ABF766FA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762000"/>
            <a:ext cx="7379153" cy="571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ED3F7D15-ACC9-48C9-95D3-E8AD643A3952}"/>
              </a:ext>
            </a:extLst>
          </p:cNvPr>
          <p:cNvSpPr/>
          <p:nvPr/>
        </p:nvSpPr>
        <p:spPr>
          <a:xfrm>
            <a:off x="762000" y="4160336"/>
            <a:ext cx="1359353" cy="1143000"/>
          </a:xfrm>
          <a:prstGeom prst="wedgeRoundRectCallout">
            <a:avLst>
              <a:gd name="adj1" fmla="val 23127"/>
              <a:gd name="adj2" fmla="val -67078"/>
              <a:gd name="adj3" fmla="val 16667"/>
            </a:avLst>
          </a:prstGeom>
          <a:solidFill>
            <a:srgbClr val="FFC000"/>
          </a:solidFill>
          <a:ln w="12700" cap="flat" cmpd="sng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algn="ctr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Click here to view Contact Us Page</a:t>
            </a: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4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235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187F512E-9283-4B5F-8F04-199304451B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0" y="3017663"/>
            <a:ext cx="7256001" cy="822674"/>
          </a:xfrm>
        </p:spPr>
        <p:txBody>
          <a:bodyPr>
            <a:noAutofit/>
          </a:bodyPr>
          <a:lstStyle/>
          <a:p>
            <a:pPr algn="ctr"/>
            <a:r>
              <a:rPr lang="en-US" sz="27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Landing Page </a:t>
            </a:r>
          </a:p>
        </p:txBody>
      </p:sp>
    </p:spTree>
    <p:extLst>
      <p:ext uri="{BB962C8B-B14F-4D97-AF65-F5344CB8AC3E}">
        <p14:creationId xmlns:p14="http://schemas.microsoft.com/office/powerpoint/2010/main" val="773808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1F5A57-A685-43DB-95EC-D2B04137D8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16124" y="2860675"/>
            <a:ext cx="5111752" cy="1136650"/>
          </a:xfrm>
        </p:spPr>
        <p:txBody>
          <a:bodyPr/>
          <a:lstStyle/>
          <a:p>
            <a:r>
              <a:rPr lang="en-US" sz="6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249524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1BE790D-DC89-4A66-853E-E61532603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52400"/>
            <a:ext cx="7391400" cy="956270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Landing Page of </a:t>
            </a:r>
            <a:r>
              <a:rPr lang="en-US" sz="1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J&amp;K 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Dashboard.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15CDA7-AF11-4ADE-B8D6-8572B1B017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00" b="5555"/>
          <a:stretch/>
        </p:blipFill>
        <p:spPr>
          <a:xfrm>
            <a:off x="304800" y="1524000"/>
            <a:ext cx="8422105" cy="4000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E1420761-8314-4540-AB0A-632D6F89B8EF}"/>
              </a:ext>
            </a:extLst>
          </p:cNvPr>
          <p:cNvSpPr/>
          <p:nvPr/>
        </p:nvSpPr>
        <p:spPr>
          <a:xfrm>
            <a:off x="6723293" y="5334000"/>
            <a:ext cx="1734907" cy="1066800"/>
          </a:xfrm>
          <a:prstGeom prst="wedgeRoundRectCallout">
            <a:avLst>
              <a:gd name="adj1" fmla="val -52845"/>
              <a:gd name="adj2" fmla="val -88694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n w="0"/>
                <a:solidFill>
                  <a:schemeClr val="tx1"/>
                </a:solidFill>
              </a:rPr>
              <a:t>Click here to view the SDG J&amp;K Dashboard.</a:t>
            </a:r>
          </a:p>
        </p:txBody>
      </p:sp>
    </p:spTree>
    <p:extLst>
      <p:ext uri="{BB962C8B-B14F-4D97-AF65-F5344CB8AC3E}">
        <p14:creationId xmlns:p14="http://schemas.microsoft.com/office/powerpoint/2010/main" val="3201121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187F512E-9283-4B5F-8F04-199304451B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0" y="3017663"/>
            <a:ext cx="7256001" cy="822674"/>
          </a:xfrm>
        </p:spPr>
        <p:txBody>
          <a:bodyPr>
            <a:noAutofit/>
          </a:bodyPr>
          <a:lstStyle/>
          <a:p>
            <a:pPr algn="ctr"/>
            <a:r>
              <a:rPr lang="en-US" sz="27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Viewing J&amp;K SDG Progress</a:t>
            </a:r>
          </a:p>
        </p:txBody>
      </p:sp>
    </p:spTree>
    <p:extLst>
      <p:ext uri="{BB962C8B-B14F-4D97-AF65-F5344CB8AC3E}">
        <p14:creationId xmlns:p14="http://schemas.microsoft.com/office/powerpoint/2010/main" val="2768330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4236B24-44F4-4519-8148-3B8A126DF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52400"/>
            <a:ext cx="7391400" cy="457200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 1- Click on any goal icon to view the UT wise Progress of that goal.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620CC2-BCBA-4589-8445-DCC3946FE2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00" r="833" b="5555"/>
          <a:stretch/>
        </p:blipFill>
        <p:spPr>
          <a:xfrm>
            <a:off x="304800" y="1524000"/>
            <a:ext cx="8534400" cy="4087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93F4C8F5-7749-4DFC-B975-F82563EABA23}"/>
              </a:ext>
            </a:extLst>
          </p:cNvPr>
          <p:cNvSpPr/>
          <p:nvPr/>
        </p:nvSpPr>
        <p:spPr>
          <a:xfrm>
            <a:off x="6096000" y="5257800"/>
            <a:ext cx="1752600" cy="990600"/>
          </a:xfrm>
          <a:prstGeom prst="wedgeRoundRectCallout">
            <a:avLst>
              <a:gd name="adj1" fmla="val -51035"/>
              <a:gd name="adj2" fmla="val -111347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n w="0"/>
                <a:solidFill>
                  <a:schemeClr val="tx1"/>
                </a:solidFill>
              </a:rPr>
              <a:t>Click here to view Performance of J&amp;K for this goal.</a:t>
            </a:r>
          </a:p>
        </p:txBody>
      </p:sp>
    </p:spTree>
    <p:extLst>
      <p:ext uri="{BB962C8B-B14F-4D97-AF65-F5344CB8AC3E}">
        <p14:creationId xmlns:p14="http://schemas.microsoft.com/office/powerpoint/2010/main" val="3348433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9F21CC1-0569-46DF-9257-EBADB507E7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00" b="5555"/>
          <a:stretch/>
        </p:blipFill>
        <p:spPr>
          <a:xfrm>
            <a:off x="240631" y="1524000"/>
            <a:ext cx="8662737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58F9D9D-3FA1-4B4F-813D-0CDEE2DA6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52400"/>
            <a:ext cx="7391400" cy="457200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 2 - Displays the Performance of J&amp;K for Goal 7.</a:t>
            </a:r>
          </a:p>
        </p:txBody>
      </p:sp>
    </p:spTree>
    <p:extLst>
      <p:ext uri="{BB962C8B-B14F-4D97-AF65-F5344CB8AC3E}">
        <p14:creationId xmlns:p14="http://schemas.microsoft.com/office/powerpoint/2010/main" val="4066270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187F512E-9283-4B5F-8F04-199304451B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0" y="3017663"/>
            <a:ext cx="7256001" cy="822674"/>
          </a:xfrm>
        </p:spPr>
        <p:txBody>
          <a:bodyPr>
            <a:noAutofit/>
          </a:bodyPr>
          <a:lstStyle/>
          <a:p>
            <a:pPr algn="ctr"/>
            <a:r>
              <a:rPr lang="en-US" sz="27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Viewing of J&amp;K District wise SDG Progress</a:t>
            </a:r>
          </a:p>
        </p:txBody>
      </p:sp>
    </p:spTree>
    <p:extLst>
      <p:ext uri="{BB962C8B-B14F-4D97-AF65-F5344CB8AC3E}">
        <p14:creationId xmlns:p14="http://schemas.microsoft.com/office/powerpoint/2010/main" val="3258017349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_Comapny_Profil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Template_Comapny_Profile</Template>
  <TotalTime>16893</TotalTime>
  <Words>799</Words>
  <Application>Microsoft Office PowerPoint</Application>
  <PresentationFormat>On-screen Show (4:3)</PresentationFormat>
  <Paragraphs>84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Wingdings</vt:lpstr>
      <vt:lpstr>Mistral</vt:lpstr>
      <vt:lpstr>Calibri</vt:lpstr>
      <vt:lpstr>SimSun</vt:lpstr>
      <vt:lpstr>Arial</vt:lpstr>
      <vt:lpstr>Times New Roman</vt:lpstr>
      <vt:lpstr>Template_Comapny_Profile</vt:lpstr>
      <vt:lpstr>PowerPoint Presentation</vt:lpstr>
      <vt:lpstr>Agenda</vt:lpstr>
      <vt:lpstr>Introduction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Anil Trehan</dc:creator>
  <cp:lastModifiedBy>Khushi Gupta</cp:lastModifiedBy>
  <cp:revision>304</cp:revision>
  <dcterms:created xsi:type="dcterms:W3CDTF">2017-02-16T06:29:38Z</dcterms:created>
  <dcterms:modified xsi:type="dcterms:W3CDTF">2025-03-25T11:08:54Z</dcterms:modified>
</cp:coreProperties>
</file>