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6" r:id="rId1"/>
  </p:sldMasterIdLst>
  <p:notesMasterIdLst>
    <p:notesMasterId r:id="rId57"/>
  </p:notesMasterIdLst>
  <p:handoutMasterIdLst>
    <p:handoutMasterId r:id="rId58"/>
  </p:handoutMasterIdLst>
  <p:sldIdLst>
    <p:sldId id="315" r:id="rId2"/>
    <p:sldId id="257" r:id="rId3"/>
    <p:sldId id="449" r:id="rId4"/>
    <p:sldId id="259" r:id="rId5"/>
    <p:sldId id="260" r:id="rId6"/>
    <p:sldId id="450" r:id="rId7"/>
    <p:sldId id="365" r:id="rId8"/>
    <p:sldId id="366" r:id="rId9"/>
    <p:sldId id="367" r:id="rId10"/>
    <p:sldId id="378" r:id="rId11"/>
    <p:sldId id="379" r:id="rId12"/>
    <p:sldId id="384" r:id="rId13"/>
    <p:sldId id="385" r:id="rId14"/>
    <p:sldId id="386" r:id="rId15"/>
    <p:sldId id="447" r:id="rId16"/>
    <p:sldId id="387" r:id="rId17"/>
    <p:sldId id="380" r:id="rId18"/>
    <p:sldId id="381" r:id="rId19"/>
    <p:sldId id="382" r:id="rId20"/>
    <p:sldId id="388" r:id="rId21"/>
    <p:sldId id="390" r:id="rId22"/>
    <p:sldId id="389" r:id="rId23"/>
    <p:sldId id="391" r:id="rId24"/>
    <p:sldId id="448" r:id="rId25"/>
    <p:sldId id="392" r:id="rId26"/>
    <p:sldId id="393" r:id="rId27"/>
    <p:sldId id="394" r:id="rId28"/>
    <p:sldId id="395" r:id="rId29"/>
    <p:sldId id="407" r:id="rId30"/>
    <p:sldId id="411" r:id="rId31"/>
    <p:sldId id="415" r:id="rId32"/>
    <p:sldId id="419" r:id="rId33"/>
    <p:sldId id="375" r:id="rId34"/>
    <p:sldId id="422" r:id="rId35"/>
    <p:sldId id="423" r:id="rId36"/>
    <p:sldId id="404" r:id="rId37"/>
    <p:sldId id="408" r:id="rId38"/>
    <p:sldId id="412" r:id="rId39"/>
    <p:sldId id="420" r:id="rId40"/>
    <p:sldId id="405" r:id="rId41"/>
    <p:sldId id="409" r:id="rId42"/>
    <p:sldId id="413" r:id="rId43"/>
    <p:sldId id="439" r:id="rId44"/>
    <p:sldId id="440" r:id="rId45"/>
    <p:sldId id="441" r:id="rId46"/>
    <p:sldId id="416" r:id="rId47"/>
    <p:sldId id="426" r:id="rId48"/>
    <p:sldId id="421" r:id="rId49"/>
    <p:sldId id="377" r:id="rId50"/>
    <p:sldId id="443" r:id="rId51"/>
    <p:sldId id="444" r:id="rId52"/>
    <p:sldId id="289" r:id="rId53"/>
    <p:sldId id="445" r:id="rId54"/>
    <p:sldId id="446" r:id="rId55"/>
    <p:sldId id="357" r:id="rId5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Mistral" panose="03090702030407020403" pitchFamily="66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E442494-292A-4DF8-A4FF-C6E2C70BB2F9}">
          <p14:sldIdLst>
            <p14:sldId id="315"/>
            <p14:sldId id="257"/>
            <p14:sldId id="449"/>
            <p14:sldId id="259"/>
            <p14:sldId id="260"/>
            <p14:sldId id="450"/>
            <p14:sldId id="365"/>
            <p14:sldId id="366"/>
            <p14:sldId id="367"/>
            <p14:sldId id="378"/>
            <p14:sldId id="379"/>
            <p14:sldId id="384"/>
            <p14:sldId id="385"/>
            <p14:sldId id="386"/>
            <p14:sldId id="447"/>
            <p14:sldId id="387"/>
            <p14:sldId id="380"/>
            <p14:sldId id="381"/>
            <p14:sldId id="382"/>
            <p14:sldId id="388"/>
            <p14:sldId id="390"/>
            <p14:sldId id="389"/>
            <p14:sldId id="391"/>
            <p14:sldId id="448"/>
            <p14:sldId id="392"/>
            <p14:sldId id="393"/>
            <p14:sldId id="394"/>
            <p14:sldId id="395"/>
            <p14:sldId id="407"/>
            <p14:sldId id="411"/>
            <p14:sldId id="415"/>
            <p14:sldId id="419"/>
            <p14:sldId id="375"/>
            <p14:sldId id="422"/>
            <p14:sldId id="423"/>
            <p14:sldId id="404"/>
            <p14:sldId id="408"/>
            <p14:sldId id="412"/>
            <p14:sldId id="420"/>
            <p14:sldId id="405"/>
            <p14:sldId id="409"/>
            <p14:sldId id="413"/>
            <p14:sldId id="439"/>
            <p14:sldId id="440"/>
            <p14:sldId id="441"/>
            <p14:sldId id="416"/>
            <p14:sldId id="426"/>
            <p14:sldId id="421"/>
            <p14:sldId id="377"/>
            <p14:sldId id="443"/>
            <p14:sldId id="444"/>
            <p14:sldId id="289"/>
            <p14:sldId id="445"/>
            <p14:sldId id="446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01"/>
    <a:srgbClr val="FFC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4676" autoAdjust="0"/>
  </p:normalViewPr>
  <p:slideViewPr>
    <p:cSldViewPr>
      <p:cViewPr varScale="1">
        <p:scale>
          <a:sx n="85" d="100"/>
          <a:sy n="85" d="100"/>
        </p:scale>
        <p:origin x="133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326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D64B41-5044-4197-8AAB-BE6C49F2E9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0662DD-8200-43C1-882A-B244DA740D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872D7-6457-4601-9757-7394B16A50B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F2D76-769D-450D-96B8-9D98AD3757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E0409-DD60-405D-991B-D05F41B997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547EC-F9B2-4E48-A30F-D0FA1DFD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6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CD573-DF9F-4EB8-B2B3-E4CD55762BF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A3262-0C98-451C-A125-5EF48FF9BC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3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4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7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0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0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2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0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9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85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FFC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FFC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2819400" y="6507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Phone  +911204243310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5334000" y="6507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Email : inquiry@velsof.com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7848600" y="6507822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Web: www.velsof.om</a:t>
            </a: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41955" y="6518096"/>
            <a:ext cx="2100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Address: E23, Sector 63, Noida  201301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98422" y="-31058"/>
            <a:ext cx="152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istral" pitchFamily="66" charset="0"/>
              </a:rPr>
              <a:t>Velocity</a:t>
            </a:r>
          </a:p>
        </p:txBody>
      </p:sp>
    </p:spTree>
    <p:extLst>
      <p:ext uri="{BB962C8B-B14F-4D97-AF65-F5344CB8AC3E}">
        <p14:creationId xmlns:p14="http://schemas.microsoft.com/office/powerpoint/2010/main" val="314661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lsof.com/" TargetMode="External"/><Relationship Id="rId2" Type="http://schemas.openxmlformats.org/officeDocument/2006/relationships/hyperlink" Target="mailto:inquiry@velsof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4767263" y="1687513"/>
            <a:ext cx="0" cy="3881437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875213" y="2625725"/>
            <a:ext cx="426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b="1"/>
              <a:t>Velocity Software Solutions Pvt. Ltd.</a:t>
            </a:r>
            <a:endParaRPr lang="en-US" altLang="en-US" b="1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129213" y="3259138"/>
            <a:ext cx="38258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200" b="1" dirty="0"/>
              <a:t>Address: </a:t>
            </a:r>
            <a:r>
              <a:rPr lang="en-US" sz="1200" dirty="0"/>
              <a:t>E23, Sector 63, Noida, UP, India  201 301</a:t>
            </a:r>
          </a:p>
          <a:p>
            <a:pPr algn="ctr" eaLnBrk="1" hangingPunct="1"/>
            <a:endParaRPr lang="en-US" sz="1200" dirty="0"/>
          </a:p>
          <a:p>
            <a:pPr algn="ctr" eaLnBrk="1" hangingPunct="1"/>
            <a:r>
              <a:rPr lang="en-US" sz="1200" b="1" dirty="0"/>
              <a:t>Ph: </a:t>
            </a:r>
            <a:r>
              <a:rPr lang="en-US" sz="1200" dirty="0"/>
              <a:t>+91120424 3310</a:t>
            </a:r>
          </a:p>
          <a:p>
            <a:pPr algn="ctr" eaLnBrk="1" hangingPunct="1"/>
            <a:endParaRPr lang="en-US" sz="1200" dirty="0"/>
          </a:p>
          <a:p>
            <a:pPr algn="ctr" eaLnBrk="1" hangingPunct="1"/>
            <a:r>
              <a:rPr lang="en-US" sz="1200" b="1" dirty="0"/>
              <a:t>Email: </a:t>
            </a:r>
            <a:r>
              <a:rPr lang="en-US" sz="1200" dirty="0">
                <a:hlinkClick r:id="rId2"/>
              </a:rPr>
              <a:t>inquiry@velsof.com</a:t>
            </a:r>
            <a:r>
              <a:rPr lang="en-US" sz="1200" dirty="0"/>
              <a:t> </a:t>
            </a:r>
          </a:p>
          <a:p>
            <a:pPr algn="ctr" eaLnBrk="1" hangingPunct="1"/>
            <a:endParaRPr lang="en-US" sz="1200" dirty="0"/>
          </a:p>
          <a:p>
            <a:pPr algn="ctr" eaLnBrk="1" hangingPunct="1"/>
            <a:r>
              <a:rPr lang="en-US" sz="1200" b="1" dirty="0"/>
              <a:t>Web: </a:t>
            </a:r>
            <a:r>
              <a:rPr lang="en-US" sz="1200" dirty="0">
                <a:hlinkClick r:id="rId3"/>
              </a:rPr>
              <a:t>www.velsof.com</a:t>
            </a:r>
            <a:r>
              <a:rPr lang="en-US" sz="1200" dirty="0"/>
              <a:t> 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343659" y="2625725"/>
            <a:ext cx="32283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b="1" dirty="0"/>
              <a:t>SDG Indexing Dashboard</a:t>
            </a:r>
          </a:p>
          <a:p>
            <a:pPr eaLnBrk="1" hangingPunct="1"/>
            <a:r>
              <a:rPr lang="en-GB" b="1" dirty="0"/>
              <a:t>- Jammu and Kashmir</a:t>
            </a:r>
          </a:p>
          <a:p>
            <a:pPr eaLnBrk="1" hangingPunct="1"/>
            <a:endParaRPr lang="en-GB" b="1" i="1" dirty="0"/>
          </a:p>
          <a:p>
            <a:pPr eaLnBrk="1" hangingPunct="1"/>
            <a:r>
              <a:rPr lang="en-GB" b="1" i="1" dirty="0"/>
              <a:t>Backend </a:t>
            </a:r>
          </a:p>
          <a:p>
            <a:pPr eaLnBrk="1" hangingPunct="1"/>
            <a:r>
              <a:rPr lang="en-GB" b="1" i="1" dirty="0"/>
              <a:t>User Manual v0.1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1687513"/>
            <a:ext cx="2876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F237FF-FCC6-5D2E-21D6-063327C393F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81000" y="2657654"/>
            <a:ext cx="600710" cy="116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48EACA0-8507-4777-B479-37DDF517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8" name="Picture 4" descr="CMMI Level 3 Certification at Rs 15000 ...">
            <a:extLst>
              <a:ext uri="{FF2B5EF4-FFF2-40B4-BE49-F238E27FC236}">
                <a16:creationId xmlns:a16="http://schemas.microsoft.com/office/drawing/2014/main" id="{22074F72-0D03-4FB9-B044-C637BE634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284" y="1628423"/>
            <a:ext cx="556329" cy="55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"/>
    </mc:Choice>
    <mc:Fallback xmlns="">
      <p:transition spd="slow" advTm="12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How to enter the Indicator Data Values</a:t>
            </a:r>
          </a:p>
        </p:txBody>
      </p:sp>
    </p:spTree>
    <p:extLst>
      <p:ext uri="{BB962C8B-B14F-4D97-AF65-F5344CB8AC3E}">
        <p14:creationId xmlns:p14="http://schemas.microsoft.com/office/powerpoint/2010/main" val="2218324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9ECC2-9F69-41AF-A2A5-B63B690D0DC1}"/>
              </a:ext>
            </a:extLst>
          </p:cNvPr>
          <p:cNvSpPr/>
          <p:nvPr/>
        </p:nvSpPr>
        <p:spPr>
          <a:xfrm>
            <a:off x="0" y="152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1 - Click on Indicators Data Entry on the Side Bar.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D3448-2206-427F-8011-FDF9E38C0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8839200" cy="483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DA2D01A-7A9F-492D-AE5B-81DAC5656B7A}"/>
              </a:ext>
            </a:extLst>
          </p:cNvPr>
          <p:cNvSpPr/>
          <p:nvPr/>
        </p:nvSpPr>
        <p:spPr>
          <a:xfrm>
            <a:off x="152400" y="2819400"/>
            <a:ext cx="1524000" cy="1295400"/>
          </a:xfrm>
          <a:prstGeom prst="wedgeRoundRectCallout">
            <a:avLst>
              <a:gd name="adj1" fmla="val -26253"/>
              <a:gd name="adj2" fmla="val -749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open the Indicators Data Entry Page.</a:t>
            </a:r>
          </a:p>
        </p:txBody>
      </p:sp>
    </p:spTree>
    <p:extLst>
      <p:ext uri="{BB962C8B-B14F-4D97-AF65-F5344CB8AC3E}">
        <p14:creationId xmlns:p14="http://schemas.microsoft.com/office/powerpoint/2010/main" val="2197855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9ECC2-9F69-41AF-A2A5-B63B690D0DC1}"/>
              </a:ext>
            </a:extLst>
          </p:cNvPr>
          <p:cNvSpPr/>
          <p:nvPr/>
        </p:nvSpPr>
        <p:spPr>
          <a:xfrm>
            <a:off x="-13447" y="172323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2 - Enter the Data Value from here.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CDA41-42D0-476C-88EA-2776509DF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8534400" cy="4671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B046DA3-A5F7-48FB-A054-9F3E40C35821}"/>
              </a:ext>
            </a:extLst>
          </p:cNvPr>
          <p:cNvSpPr/>
          <p:nvPr/>
        </p:nvSpPr>
        <p:spPr>
          <a:xfrm>
            <a:off x="6248400" y="1066800"/>
            <a:ext cx="1371600" cy="954741"/>
          </a:xfrm>
          <a:prstGeom prst="wedgeRoundRectCallout">
            <a:avLst>
              <a:gd name="adj1" fmla="val -43965"/>
              <a:gd name="adj2" fmla="val 78633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Apply filters from here.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529D35A-0097-4E34-A4CF-A53039F44C5D}"/>
              </a:ext>
            </a:extLst>
          </p:cNvPr>
          <p:cNvSpPr/>
          <p:nvPr/>
        </p:nvSpPr>
        <p:spPr>
          <a:xfrm>
            <a:off x="6324600" y="5257800"/>
            <a:ext cx="1447800" cy="1169894"/>
          </a:xfrm>
          <a:prstGeom prst="wedgeRoundRectCallout">
            <a:avLst>
              <a:gd name="adj1" fmla="val 40001"/>
              <a:gd name="adj2" fmla="val -72653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save the Data Value.</a:t>
            </a:r>
          </a:p>
        </p:txBody>
      </p:sp>
    </p:spTree>
    <p:extLst>
      <p:ext uri="{BB962C8B-B14F-4D97-AF65-F5344CB8AC3E}">
        <p14:creationId xmlns:p14="http://schemas.microsoft.com/office/powerpoint/2010/main" val="598804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How to do Bulk Indicator Data entry</a:t>
            </a:r>
          </a:p>
        </p:txBody>
      </p:sp>
    </p:spTree>
    <p:extLst>
      <p:ext uri="{BB962C8B-B14F-4D97-AF65-F5344CB8AC3E}">
        <p14:creationId xmlns:p14="http://schemas.microsoft.com/office/powerpoint/2010/main" val="2502930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9ECC2-9F69-41AF-A2A5-B63B690D0DC1}"/>
              </a:ext>
            </a:extLst>
          </p:cNvPr>
          <p:cNvSpPr/>
          <p:nvPr/>
        </p:nvSpPr>
        <p:spPr>
          <a:xfrm>
            <a:off x="0" y="131666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1 - Click on Indicators Data Entry on the Side Bar.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AA0857-FA61-4F33-8F1B-98C35A66C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6" y="1447800"/>
            <a:ext cx="8903368" cy="42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FECED40-199C-4937-A7CF-20898E9648FC}"/>
              </a:ext>
            </a:extLst>
          </p:cNvPr>
          <p:cNvSpPr/>
          <p:nvPr/>
        </p:nvSpPr>
        <p:spPr>
          <a:xfrm>
            <a:off x="2286000" y="3733800"/>
            <a:ext cx="1905000" cy="1301003"/>
          </a:xfrm>
          <a:prstGeom prst="wedgeRoundRectCallout">
            <a:avLst>
              <a:gd name="adj1" fmla="val 19784"/>
              <a:gd name="adj2" fmla="val -79418"/>
              <a:gd name="adj3" fmla="val 16667"/>
            </a:avLst>
          </a:prstGeom>
          <a:solidFill>
            <a:srgbClr val="FFC3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download the Data Entry Template.</a:t>
            </a:r>
          </a:p>
        </p:txBody>
      </p:sp>
    </p:spTree>
    <p:extLst>
      <p:ext uri="{BB962C8B-B14F-4D97-AF65-F5344CB8AC3E}">
        <p14:creationId xmlns:p14="http://schemas.microsoft.com/office/powerpoint/2010/main" val="2050613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59115E-8A1F-4FF4-81F5-81B653912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55"/>
          <a:stretch/>
        </p:blipFill>
        <p:spPr>
          <a:xfrm>
            <a:off x="394446" y="1295400"/>
            <a:ext cx="8462683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F7870B4-3769-4758-AAC8-3B81A9603EFC}"/>
              </a:ext>
            </a:extLst>
          </p:cNvPr>
          <p:cNvSpPr/>
          <p:nvPr/>
        </p:nvSpPr>
        <p:spPr>
          <a:xfrm>
            <a:off x="5867400" y="1524000"/>
            <a:ext cx="1524000" cy="1143000"/>
          </a:xfrm>
          <a:prstGeom prst="wedgeRoundRectCallout">
            <a:avLst>
              <a:gd name="adj1" fmla="val -50772"/>
              <a:gd name="adj2" fmla="val 77802"/>
              <a:gd name="adj3" fmla="val 16667"/>
            </a:avLst>
          </a:prstGeom>
          <a:solidFill>
            <a:srgbClr val="FFC3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Enter the data in the downloaded sheet.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20074B-DCA9-46B9-9F95-CDE5481853CF}"/>
              </a:ext>
            </a:extLst>
          </p:cNvPr>
          <p:cNvSpPr/>
          <p:nvPr/>
        </p:nvSpPr>
        <p:spPr>
          <a:xfrm>
            <a:off x="0" y="152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to Fill the Downloaded Sheet?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36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9ECC2-9F69-41AF-A2A5-B63B690D0DC1}"/>
              </a:ext>
            </a:extLst>
          </p:cNvPr>
          <p:cNvSpPr/>
          <p:nvPr/>
        </p:nvSpPr>
        <p:spPr>
          <a:xfrm>
            <a:off x="13447" y="137927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2 - Fill the Data values and Upload the Indicators Data Sheet.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41F8B-9DAA-479F-9B44-C89B26A99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6" y="1447800"/>
            <a:ext cx="8903368" cy="42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5934D8A-6BB6-4C41-ABDA-98E643315019}"/>
              </a:ext>
            </a:extLst>
          </p:cNvPr>
          <p:cNvSpPr/>
          <p:nvPr/>
        </p:nvSpPr>
        <p:spPr>
          <a:xfrm>
            <a:off x="5715000" y="3733800"/>
            <a:ext cx="1905000" cy="1301003"/>
          </a:xfrm>
          <a:prstGeom prst="wedgeRoundRectCallout">
            <a:avLst>
              <a:gd name="adj1" fmla="val 19784"/>
              <a:gd name="adj2" fmla="val -79418"/>
              <a:gd name="adj3" fmla="val 16667"/>
            </a:avLst>
          </a:prstGeom>
          <a:solidFill>
            <a:srgbClr val="FFC3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upload the Data Entry Template.</a:t>
            </a:r>
          </a:p>
        </p:txBody>
      </p:sp>
    </p:spTree>
    <p:extLst>
      <p:ext uri="{BB962C8B-B14F-4D97-AF65-F5344CB8AC3E}">
        <p14:creationId xmlns:p14="http://schemas.microsoft.com/office/powerpoint/2010/main" val="246767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819400"/>
            <a:ext cx="7772400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How to Approve or Disapprove the Indicator Entry</a:t>
            </a:r>
          </a:p>
        </p:txBody>
      </p:sp>
    </p:spTree>
    <p:extLst>
      <p:ext uri="{BB962C8B-B14F-4D97-AF65-F5344CB8AC3E}">
        <p14:creationId xmlns:p14="http://schemas.microsoft.com/office/powerpoint/2010/main" val="121463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9ECC2-9F69-41AF-A2A5-B63B690D0DC1}"/>
              </a:ext>
            </a:extLst>
          </p:cNvPr>
          <p:cNvSpPr/>
          <p:nvPr/>
        </p:nvSpPr>
        <p:spPr>
          <a:xfrm>
            <a:off x="0" y="152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1 - Click on Approve button to Approve the entry values.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02790C-FEE6-4FB9-9EF8-C9040569E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5" y="1143000"/>
            <a:ext cx="8812809" cy="4824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6AFA1F0-34D0-4363-B518-78A93A2832C5}"/>
              </a:ext>
            </a:extLst>
          </p:cNvPr>
          <p:cNvSpPr/>
          <p:nvPr/>
        </p:nvSpPr>
        <p:spPr>
          <a:xfrm>
            <a:off x="6800850" y="4343400"/>
            <a:ext cx="1333500" cy="1093694"/>
          </a:xfrm>
          <a:prstGeom prst="wedgeRoundRectCallout">
            <a:avLst>
              <a:gd name="adj1" fmla="val 39329"/>
              <a:gd name="adj2" fmla="val -81670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Approve.</a:t>
            </a:r>
          </a:p>
        </p:txBody>
      </p:sp>
    </p:spTree>
    <p:extLst>
      <p:ext uri="{BB962C8B-B14F-4D97-AF65-F5344CB8AC3E}">
        <p14:creationId xmlns:p14="http://schemas.microsoft.com/office/powerpoint/2010/main" val="69991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9ECC2-9F69-41AF-A2A5-B63B690D0DC1}"/>
              </a:ext>
            </a:extLst>
          </p:cNvPr>
          <p:cNvSpPr/>
          <p:nvPr/>
        </p:nvSpPr>
        <p:spPr>
          <a:xfrm>
            <a:off x="76200" y="20341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1 - Click on Disapprove button to reject the approval of the entry       values.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4D57E-3F0B-40CC-A78F-7ECABC151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56" y="1219200"/>
            <a:ext cx="8769888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0B1D65B-AB23-40BB-B35D-5469D03C67E7}"/>
              </a:ext>
            </a:extLst>
          </p:cNvPr>
          <p:cNvSpPr/>
          <p:nvPr/>
        </p:nvSpPr>
        <p:spPr>
          <a:xfrm>
            <a:off x="6629400" y="4343400"/>
            <a:ext cx="1369219" cy="1123872"/>
          </a:xfrm>
          <a:prstGeom prst="wedgeRoundRectCallout">
            <a:avLst>
              <a:gd name="adj1" fmla="val 58123"/>
              <a:gd name="adj2" fmla="val -72873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Disapprove.</a:t>
            </a:r>
          </a:p>
        </p:txBody>
      </p:sp>
    </p:spTree>
    <p:extLst>
      <p:ext uri="{BB962C8B-B14F-4D97-AF65-F5344CB8AC3E}">
        <p14:creationId xmlns:p14="http://schemas.microsoft.com/office/powerpoint/2010/main" val="133484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F899-8A88-409A-8640-F3E0BDCA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849" y="1066800"/>
            <a:ext cx="6498302" cy="835322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46FA4-73CF-41AC-B8AA-6D960429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920" y="2057400"/>
            <a:ext cx="6172199" cy="419100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Introduction…………………………………………….……3                                                                            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Flow……………………………………………4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Adding an Indicator………………………..………………..7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Indicator Data Entries............................................................10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Approve or Disapprove Data Entry………………………...17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Exporting Reports…………………………………………..20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Managing Users &amp; Roles..……………....………………….25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Dashboard Input…………………………………………….33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Masters Management.……………………………………....36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 and Disable Functionality…………………………..46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Exporting a File………………………...……...……………48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 Search Functionality………………………............50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Dashboard…………………………...……………………....52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051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How to Export Indicator Report</a:t>
            </a:r>
          </a:p>
        </p:txBody>
      </p:sp>
    </p:spTree>
    <p:extLst>
      <p:ext uri="{BB962C8B-B14F-4D97-AF65-F5344CB8AC3E}">
        <p14:creationId xmlns:p14="http://schemas.microsoft.com/office/powerpoint/2010/main" val="3838129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9ECC2-9F69-41AF-A2A5-B63B690D0DC1}"/>
              </a:ext>
            </a:extLst>
          </p:cNvPr>
          <p:cNvSpPr/>
          <p:nvPr/>
        </p:nvSpPr>
        <p:spPr>
          <a:xfrm>
            <a:off x="0" y="152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1 - Click on Export Report on the Side Bar.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C5F2B-7DEE-45D4-86A7-C2035E8A7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b="5555"/>
          <a:stretch/>
        </p:blipFill>
        <p:spPr>
          <a:xfrm>
            <a:off x="217040" y="1360394"/>
            <a:ext cx="8709920" cy="413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911C5D1-7DEE-440C-8D0E-9D62F8EDC4E1}"/>
              </a:ext>
            </a:extLst>
          </p:cNvPr>
          <p:cNvSpPr/>
          <p:nvPr/>
        </p:nvSpPr>
        <p:spPr>
          <a:xfrm>
            <a:off x="533400" y="3200400"/>
            <a:ext cx="1369219" cy="1123872"/>
          </a:xfrm>
          <a:prstGeom prst="wedgeRoundRectCallout">
            <a:avLst>
              <a:gd name="adj1" fmla="val -21099"/>
              <a:gd name="adj2" fmla="val -80052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view Export Reports Page.</a:t>
            </a:r>
          </a:p>
        </p:txBody>
      </p:sp>
    </p:spTree>
    <p:extLst>
      <p:ext uri="{BB962C8B-B14F-4D97-AF65-F5344CB8AC3E}">
        <p14:creationId xmlns:p14="http://schemas.microsoft.com/office/powerpoint/2010/main" val="116771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9ECC2-9F69-41AF-A2A5-B63B690D0DC1}"/>
              </a:ext>
            </a:extLst>
          </p:cNvPr>
          <p:cNvSpPr/>
          <p:nvPr/>
        </p:nvSpPr>
        <p:spPr>
          <a:xfrm>
            <a:off x="0" y="152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2 - Select the required fields and Click on “Generate Report”.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07631-7793-4713-BB3C-6146D5728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8001000" cy="577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130394F-D062-48AB-9FA1-B098891B9111}"/>
              </a:ext>
            </a:extLst>
          </p:cNvPr>
          <p:cNvSpPr/>
          <p:nvPr/>
        </p:nvSpPr>
        <p:spPr>
          <a:xfrm>
            <a:off x="7485529" y="1524000"/>
            <a:ext cx="1295400" cy="1011813"/>
          </a:xfrm>
          <a:prstGeom prst="wedgeRoundRectCallout">
            <a:avLst>
              <a:gd name="adj1" fmla="val -37993"/>
              <a:gd name="adj2" fmla="val 81177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generate report.</a:t>
            </a:r>
          </a:p>
        </p:txBody>
      </p:sp>
    </p:spTree>
    <p:extLst>
      <p:ext uri="{BB962C8B-B14F-4D97-AF65-F5344CB8AC3E}">
        <p14:creationId xmlns:p14="http://schemas.microsoft.com/office/powerpoint/2010/main" val="2770744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9ECC2-9F69-41AF-A2A5-B63B690D0DC1}"/>
              </a:ext>
            </a:extLst>
          </p:cNvPr>
          <p:cNvSpPr/>
          <p:nvPr/>
        </p:nvSpPr>
        <p:spPr>
          <a:xfrm>
            <a:off x="0" y="152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Click on the Report Type Name to Switch the Report Type.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258B6-F800-4B4F-B8FB-04CC6CB03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35" y="1447800"/>
            <a:ext cx="8816788" cy="418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996BD19-34D1-4399-8F1B-7C8510400440}"/>
              </a:ext>
            </a:extLst>
          </p:cNvPr>
          <p:cNvSpPr/>
          <p:nvPr/>
        </p:nvSpPr>
        <p:spPr>
          <a:xfrm>
            <a:off x="3276600" y="885864"/>
            <a:ext cx="1369219" cy="1123872"/>
          </a:xfrm>
          <a:prstGeom prst="wedgeRoundRectCallout">
            <a:avLst>
              <a:gd name="adj1" fmla="val 8364"/>
              <a:gd name="adj2" fmla="val 81873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change the report type.</a:t>
            </a:r>
          </a:p>
        </p:txBody>
      </p:sp>
    </p:spTree>
    <p:extLst>
      <p:ext uri="{BB962C8B-B14F-4D97-AF65-F5344CB8AC3E}">
        <p14:creationId xmlns:p14="http://schemas.microsoft.com/office/powerpoint/2010/main" val="843869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9ECC2-9F69-41AF-A2A5-B63B690D0DC1}"/>
              </a:ext>
            </a:extLst>
          </p:cNvPr>
          <p:cNvSpPr/>
          <p:nvPr/>
        </p:nvSpPr>
        <p:spPr>
          <a:xfrm>
            <a:off x="76200" y="0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multiple Years, Districts and Goal for which you want to generate the report.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252B08-25E6-4C6E-859B-385AF6676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b="5555"/>
          <a:stretch/>
        </p:blipFill>
        <p:spPr>
          <a:xfrm>
            <a:off x="173454" y="1600200"/>
            <a:ext cx="8797091" cy="417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4EBD192-4968-41B7-85DE-162ECC25EF4B}"/>
              </a:ext>
            </a:extLst>
          </p:cNvPr>
          <p:cNvSpPr/>
          <p:nvPr/>
        </p:nvSpPr>
        <p:spPr>
          <a:xfrm>
            <a:off x="6858000" y="2286000"/>
            <a:ext cx="1676400" cy="907214"/>
          </a:xfrm>
          <a:prstGeom prst="wedgeRoundRectCallout">
            <a:avLst>
              <a:gd name="adj1" fmla="val -60060"/>
              <a:gd name="adj2" fmla="val 88748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select one or more goals.</a:t>
            </a:r>
          </a:p>
        </p:txBody>
      </p:sp>
    </p:spTree>
    <p:extLst>
      <p:ext uri="{BB962C8B-B14F-4D97-AF65-F5344CB8AC3E}">
        <p14:creationId xmlns:p14="http://schemas.microsoft.com/office/powerpoint/2010/main" val="2659204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2895600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How to create New Users</a:t>
            </a:r>
          </a:p>
        </p:txBody>
      </p:sp>
    </p:spTree>
    <p:extLst>
      <p:ext uri="{BB962C8B-B14F-4D97-AF65-F5344CB8AC3E}">
        <p14:creationId xmlns:p14="http://schemas.microsoft.com/office/powerpoint/2010/main" val="3218947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2EDD6C-AC05-432E-AF63-794AB403097C}"/>
              </a:ext>
            </a:extLst>
          </p:cNvPr>
          <p:cNvSpPr/>
          <p:nvPr/>
        </p:nvSpPr>
        <p:spPr>
          <a:xfrm>
            <a:off x="76200" y="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1 - Click on Roles &amp; Responsibilities and then click on Users on the Side Bar.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89716-7789-46C6-A70E-AFC103207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778"/>
          <a:stretch/>
        </p:blipFill>
        <p:spPr>
          <a:xfrm>
            <a:off x="152399" y="1219200"/>
            <a:ext cx="8875367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4B0304F-833B-4687-8B3B-F2A819C764A0}"/>
              </a:ext>
            </a:extLst>
          </p:cNvPr>
          <p:cNvSpPr/>
          <p:nvPr/>
        </p:nvSpPr>
        <p:spPr>
          <a:xfrm>
            <a:off x="685800" y="3657600"/>
            <a:ext cx="1447800" cy="941308"/>
          </a:xfrm>
          <a:prstGeom prst="wedgeRoundRectCallout">
            <a:avLst>
              <a:gd name="adj1" fmla="val -41410"/>
              <a:gd name="adj2" fmla="val -8379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open Users Page.</a:t>
            </a:r>
          </a:p>
        </p:txBody>
      </p:sp>
    </p:spTree>
    <p:extLst>
      <p:ext uri="{BB962C8B-B14F-4D97-AF65-F5344CB8AC3E}">
        <p14:creationId xmlns:p14="http://schemas.microsoft.com/office/powerpoint/2010/main" val="359129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FD01FA-24D0-4D29-B0CE-866976E5BA61}"/>
              </a:ext>
            </a:extLst>
          </p:cNvPr>
          <p:cNvSpPr/>
          <p:nvPr/>
        </p:nvSpPr>
        <p:spPr>
          <a:xfrm>
            <a:off x="0" y="152400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2 - Click on “Add User”.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94BB9D-33C4-4FA5-94A4-178796034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778"/>
          <a:stretch/>
        </p:blipFill>
        <p:spPr>
          <a:xfrm>
            <a:off x="152399" y="1219200"/>
            <a:ext cx="8875367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6654920-8129-431B-8278-AC4EB73BA8F2}"/>
              </a:ext>
            </a:extLst>
          </p:cNvPr>
          <p:cNvSpPr/>
          <p:nvPr/>
        </p:nvSpPr>
        <p:spPr>
          <a:xfrm>
            <a:off x="6705600" y="977153"/>
            <a:ext cx="1447800" cy="941308"/>
          </a:xfrm>
          <a:prstGeom prst="wedgeRoundRectCallout">
            <a:avLst>
              <a:gd name="adj1" fmla="val 62615"/>
              <a:gd name="adj2" fmla="val 5048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open. 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96707A7-4F6C-4F42-BFA8-BCF79ADE82CC}"/>
              </a:ext>
            </a:extLst>
          </p:cNvPr>
          <p:cNvSpPr/>
          <p:nvPr/>
        </p:nvSpPr>
        <p:spPr>
          <a:xfrm>
            <a:off x="6324600" y="5623560"/>
            <a:ext cx="1447800" cy="941308"/>
          </a:xfrm>
          <a:prstGeom prst="wedgeRoundRectCallout">
            <a:avLst>
              <a:gd name="adj1" fmla="val 29797"/>
              <a:gd name="adj2" fmla="val -80942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Edit or Delete User.</a:t>
            </a:r>
          </a:p>
        </p:txBody>
      </p:sp>
    </p:spTree>
    <p:extLst>
      <p:ext uri="{BB962C8B-B14F-4D97-AF65-F5344CB8AC3E}">
        <p14:creationId xmlns:p14="http://schemas.microsoft.com/office/powerpoint/2010/main" val="3076907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33037E-2228-47CF-8635-BDECFEBF0751}"/>
              </a:ext>
            </a:extLst>
          </p:cNvPr>
          <p:cNvSpPr/>
          <p:nvPr/>
        </p:nvSpPr>
        <p:spPr>
          <a:xfrm>
            <a:off x="0" y="152400"/>
            <a:ext cx="4711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3 - Add the details and Click on “Save”.  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6EA1E8-0A6C-4761-90EB-82AD323A727A}"/>
              </a:ext>
            </a:extLst>
          </p:cNvPr>
          <p:cNvGrpSpPr/>
          <p:nvPr/>
        </p:nvGrpSpPr>
        <p:grpSpPr>
          <a:xfrm>
            <a:off x="152400" y="1066800"/>
            <a:ext cx="8763000" cy="4876800"/>
            <a:chOff x="295836" y="488576"/>
            <a:chExt cx="10990728" cy="57403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70594C-0705-4078-BCF2-682DA03FB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484" t="1532" r="2125" b="94484"/>
            <a:stretch/>
          </p:blipFill>
          <p:spPr>
            <a:xfrm>
              <a:off x="295836" y="488576"/>
              <a:ext cx="7046259" cy="15150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C8A2C3-ECFF-47CF-845B-D4479B25B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6093" y="1484401"/>
              <a:ext cx="10040471" cy="4744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FAB76ACF-629F-4FEF-BE28-2863FAB21B5D}"/>
                </a:ext>
              </a:extLst>
            </p:cNvPr>
            <p:cNvSpPr/>
            <p:nvPr/>
          </p:nvSpPr>
          <p:spPr>
            <a:xfrm>
              <a:off x="6898341" y="787803"/>
              <a:ext cx="322730" cy="697690"/>
            </a:xfrm>
            <a:prstGeom prst="downArrow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FDEB877-7D83-4662-8805-A853966225AF}"/>
                </a:ext>
              </a:extLst>
            </p:cNvPr>
            <p:cNvSpPr/>
            <p:nvPr/>
          </p:nvSpPr>
          <p:spPr>
            <a:xfrm>
              <a:off x="6589059" y="514102"/>
              <a:ext cx="833718" cy="274792"/>
            </a:xfrm>
            <a:prstGeom prst="rect">
              <a:avLst/>
            </a:prstGeom>
            <a:noFill/>
            <a:ln w="28575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8D5806B-D7A3-43AF-B02F-1C54CF037481}"/>
              </a:ext>
            </a:extLst>
          </p:cNvPr>
          <p:cNvSpPr/>
          <p:nvPr/>
        </p:nvSpPr>
        <p:spPr>
          <a:xfrm>
            <a:off x="2286000" y="4800600"/>
            <a:ext cx="1524000" cy="914400"/>
          </a:xfrm>
          <a:prstGeom prst="wedgeRoundRectCallout">
            <a:avLst>
              <a:gd name="adj1" fmla="val -21260"/>
              <a:gd name="adj2" fmla="val -73080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add new User.</a:t>
            </a:r>
          </a:p>
        </p:txBody>
      </p:sp>
    </p:spTree>
    <p:extLst>
      <p:ext uri="{BB962C8B-B14F-4D97-AF65-F5344CB8AC3E}">
        <p14:creationId xmlns:p14="http://schemas.microsoft.com/office/powerpoint/2010/main" val="467428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2819400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Edit Role’s Permissions</a:t>
            </a:r>
          </a:p>
        </p:txBody>
      </p:sp>
    </p:spTree>
    <p:extLst>
      <p:ext uri="{BB962C8B-B14F-4D97-AF65-F5344CB8AC3E}">
        <p14:creationId xmlns:p14="http://schemas.microsoft.com/office/powerpoint/2010/main" val="3622912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AB1448-0DCD-4173-9ECF-BD837F791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744" y="865469"/>
            <a:ext cx="3748367" cy="977900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CA1B05-EB03-4F30-9C44-CDEFC16B7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280" y="1884457"/>
            <a:ext cx="4376928" cy="4248149"/>
          </a:xfrm>
        </p:spPr>
        <p:txBody>
          <a:bodyPr anchor="t">
            <a:normAutofit fontScale="850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Jammu and Kashmir SDG Dashboard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web-based platform for 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storing, tracking, monitoring, and reporting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state-specific 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Development Goals (SDGs) indicators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 enables to 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SDG progress at various administrative levels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ensuring comprehensive reporting on achievements related to SDGs.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dashboard comprises two components: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Dashboard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transparent    access to SDG progress.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 Dashboard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detailed insights for authorized users.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07943-D51F-4812-BA6D-3C6FF55E8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1481" b="5926"/>
          <a:stretch/>
        </p:blipFill>
        <p:spPr>
          <a:xfrm>
            <a:off x="4601605" y="1884457"/>
            <a:ext cx="434647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5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2EDD6C-AC05-432E-AF63-794AB403097C}"/>
              </a:ext>
            </a:extLst>
          </p:cNvPr>
          <p:cNvSpPr/>
          <p:nvPr/>
        </p:nvSpPr>
        <p:spPr>
          <a:xfrm>
            <a:off x="0" y="16843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1 - Click on Roles &amp; Responsibilities, select Roles from the Side Bar.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E04494-3BE5-45AB-9830-170398E5B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8839200" cy="4212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BA7B6F-5765-4D45-BE49-DEA2BE0773DE}"/>
              </a:ext>
            </a:extLst>
          </p:cNvPr>
          <p:cNvSpPr/>
          <p:nvPr/>
        </p:nvSpPr>
        <p:spPr>
          <a:xfrm>
            <a:off x="609600" y="4267200"/>
            <a:ext cx="1676400" cy="1066800"/>
          </a:xfrm>
          <a:prstGeom prst="wedgeRoundRectCallout">
            <a:avLst>
              <a:gd name="adj1" fmla="val -37639"/>
              <a:gd name="adj2" fmla="val -86527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chemeClr val="tx1"/>
                </a:solidFill>
              </a:rPr>
              <a:t>Click here to open Roles  Page.</a:t>
            </a:r>
          </a:p>
        </p:txBody>
      </p:sp>
    </p:spTree>
    <p:extLst>
      <p:ext uri="{BB962C8B-B14F-4D97-AF65-F5344CB8AC3E}">
        <p14:creationId xmlns:p14="http://schemas.microsoft.com/office/powerpoint/2010/main" val="729624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FD01FA-24D0-4D29-B0CE-866976E5BA61}"/>
              </a:ext>
            </a:extLst>
          </p:cNvPr>
          <p:cNvSpPr/>
          <p:nvPr/>
        </p:nvSpPr>
        <p:spPr>
          <a:xfrm>
            <a:off x="0" y="152400"/>
            <a:ext cx="5551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2 - Click on “Add/Edit Role Permission” button.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FFB7B-BC7D-4835-ADEB-10125577D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47800"/>
            <a:ext cx="8839200" cy="4212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6521593-9664-4F08-B7D5-5EF48D7954AE}"/>
              </a:ext>
            </a:extLst>
          </p:cNvPr>
          <p:cNvSpPr/>
          <p:nvPr/>
        </p:nvSpPr>
        <p:spPr>
          <a:xfrm>
            <a:off x="5551520" y="1295400"/>
            <a:ext cx="1676400" cy="1246094"/>
          </a:xfrm>
          <a:prstGeom prst="wedgeRoundRectCallout">
            <a:avLst>
              <a:gd name="adj1" fmla="val 6746"/>
              <a:gd name="adj2" fmla="val 71456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chemeClr val="tx1"/>
                </a:solidFill>
              </a:rPr>
              <a:t>Click here to edit roles permission Page.</a:t>
            </a:r>
          </a:p>
        </p:txBody>
      </p:sp>
    </p:spTree>
    <p:extLst>
      <p:ext uri="{BB962C8B-B14F-4D97-AF65-F5344CB8AC3E}">
        <p14:creationId xmlns:p14="http://schemas.microsoft.com/office/powerpoint/2010/main" val="3598859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D6185-4A8E-44BA-8966-486EEEF58F0D}"/>
              </a:ext>
            </a:extLst>
          </p:cNvPr>
          <p:cNvSpPr/>
          <p:nvPr/>
        </p:nvSpPr>
        <p:spPr>
          <a:xfrm>
            <a:off x="17929" y="152400"/>
            <a:ext cx="5545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3 – Select the permissions and Click on “Save”. 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AF301-5014-44E9-BBD7-209B9BDD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85800"/>
            <a:ext cx="5098063" cy="592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F7104F2-BAA2-409C-867D-25841326EB51}"/>
              </a:ext>
            </a:extLst>
          </p:cNvPr>
          <p:cNvSpPr/>
          <p:nvPr/>
        </p:nvSpPr>
        <p:spPr>
          <a:xfrm>
            <a:off x="6781800" y="4800600"/>
            <a:ext cx="1524000" cy="914400"/>
          </a:xfrm>
          <a:prstGeom prst="wedgeRoundRectCallout">
            <a:avLst>
              <a:gd name="adj1" fmla="val -51543"/>
              <a:gd name="adj2" fmla="val 8322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chemeClr val="tx1"/>
                </a:solidFill>
              </a:rPr>
              <a:t>Click here to save.</a:t>
            </a:r>
          </a:p>
        </p:txBody>
      </p:sp>
    </p:spTree>
    <p:extLst>
      <p:ext uri="{BB962C8B-B14F-4D97-AF65-F5344CB8AC3E}">
        <p14:creationId xmlns:p14="http://schemas.microsoft.com/office/powerpoint/2010/main" val="1417053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C6CDD3-F92D-4BC6-82D8-A52BE703E2BB}"/>
              </a:ext>
            </a:extLst>
          </p:cNvPr>
          <p:cNvSpPr/>
          <p:nvPr/>
        </p:nvSpPr>
        <p:spPr>
          <a:xfrm>
            <a:off x="2362200" y="3048000"/>
            <a:ext cx="453201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How to do Dashboard Input</a:t>
            </a:r>
            <a:endParaRPr lang="en-US" sz="2700" i="1" dirty="0"/>
          </a:p>
        </p:txBody>
      </p:sp>
    </p:spTree>
    <p:extLst>
      <p:ext uri="{BB962C8B-B14F-4D97-AF65-F5344CB8AC3E}">
        <p14:creationId xmlns:p14="http://schemas.microsoft.com/office/powerpoint/2010/main" val="3928354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2EDD6C-AC05-432E-AF63-794AB403097C}"/>
              </a:ext>
            </a:extLst>
          </p:cNvPr>
          <p:cNvSpPr/>
          <p:nvPr/>
        </p:nvSpPr>
        <p:spPr>
          <a:xfrm>
            <a:off x="76200" y="0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1 - Click Roles &amp; Responsibilities, select Dashboard Input on the  Side Bar.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A95B3-3136-4CE6-87E7-B453F84AB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382000" cy="577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8451EF1-F60E-4AEB-883A-F72862EA50F9}"/>
              </a:ext>
            </a:extLst>
          </p:cNvPr>
          <p:cNvSpPr/>
          <p:nvPr/>
        </p:nvSpPr>
        <p:spPr>
          <a:xfrm>
            <a:off x="762000" y="3962400"/>
            <a:ext cx="1524000" cy="1295400"/>
          </a:xfrm>
          <a:prstGeom prst="wedgeRoundRectCallout">
            <a:avLst>
              <a:gd name="adj1" fmla="val -39480"/>
              <a:gd name="adj2" fmla="val -7170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open Dashboard Input page.</a:t>
            </a:r>
          </a:p>
        </p:txBody>
      </p:sp>
    </p:spTree>
    <p:extLst>
      <p:ext uri="{BB962C8B-B14F-4D97-AF65-F5344CB8AC3E}">
        <p14:creationId xmlns:p14="http://schemas.microsoft.com/office/powerpoint/2010/main" val="10308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99BBF5-B3FA-49F8-8821-82D8CE7BE4C2}"/>
              </a:ext>
            </a:extLst>
          </p:cNvPr>
          <p:cNvSpPr/>
          <p:nvPr/>
        </p:nvSpPr>
        <p:spPr>
          <a:xfrm>
            <a:off x="0" y="135612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2 – Add or Edit the comparison data and Click on “Save”.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CDB53-AD9F-4900-BCF3-327788823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382000" cy="577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F839B29-580E-4050-802A-542E35069466}"/>
              </a:ext>
            </a:extLst>
          </p:cNvPr>
          <p:cNvSpPr/>
          <p:nvPr/>
        </p:nvSpPr>
        <p:spPr>
          <a:xfrm>
            <a:off x="5029200" y="5029200"/>
            <a:ext cx="1371600" cy="1066800"/>
          </a:xfrm>
          <a:prstGeom prst="wedgeRoundRectCallout">
            <a:avLst>
              <a:gd name="adj1" fmla="val -76342"/>
              <a:gd name="adj2" fmla="val 17268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Enter the data and click on save.</a:t>
            </a:r>
          </a:p>
        </p:txBody>
      </p:sp>
    </p:spTree>
    <p:extLst>
      <p:ext uri="{BB962C8B-B14F-4D97-AF65-F5344CB8AC3E}">
        <p14:creationId xmlns:p14="http://schemas.microsoft.com/office/powerpoint/2010/main" val="1690383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How to add new District </a:t>
            </a:r>
          </a:p>
        </p:txBody>
      </p:sp>
    </p:spTree>
    <p:extLst>
      <p:ext uri="{BB962C8B-B14F-4D97-AF65-F5344CB8AC3E}">
        <p14:creationId xmlns:p14="http://schemas.microsoft.com/office/powerpoint/2010/main" val="1758211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2EDD6C-AC05-432E-AF63-794AB403097C}"/>
              </a:ext>
            </a:extLst>
          </p:cNvPr>
          <p:cNvSpPr/>
          <p:nvPr/>
        </p:nvSpPr>
        <p:spPr>
          <a:xfrm>
            <a:off x="76200" y="134292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1 - Click on Roles &amp; Responsibilities, select District on the Side Bar.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E514F5-4A81-40D6-B925-80CBBE266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68" y="1143000"/>
            <a:ext cx="8853064" cy="482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32B50FE-2F80-4D46-8BAF-A6BCE63BB4E6}"/>
              </a:ext>
            </a:extLst>
          </p:cNvPr>
          <p:cNvSpPr/>
          <p:nvPr/>
        </p:nvSpPr>
        <p:spPr>
          <a:xfrm>
            <a:off x="609600" y="4038600"/>
            <a:ext cx="1447800" cy="941308"/>
          </a:xfrm>
          <a:prstGeom prst="wedgeRoundRectCallout">
            <a:avLst>
              <a:gd name="adj1" fmla="val -41410"/>
              <a:gd name="adj2" fmla="val -8379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open Districts Page.</a:t>
            </a:r>
          </a:p>
        </p:txBody>
      </p:sp>
    </p:spTree>
    <p:extLst>
      <p:ext uri="{BB962C8B-B14F-4D97-AF65-F5344CB8AC3E}">
        <p14:creationId xmlns:p14="http://schemas.microsoft.com/office/powerpoint/2010/main" val="3156150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FD01FA-24D0-4D29-B0CE-866976E5BA61}"/>
              </a:ext>
            </a:extLst>
          </p:cNvPr>
          <p:cNvSpPr/>
          <p:nvPr/>
        </p:nvSpPr>
        <p:spPr>
          <a:xfrm>
            <a:off x="0" y="152400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2 - Click on “Add New District”.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3DD5E-8166-4785-8382-01765EEE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68" y="1219200"/>
            <a:ext cx="8853064" cy="482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C94FC4D-6E85-4A44-8B78-209759C0CDF2}"/>
              </a:ext>
            </a:extLst>
          </p:cNvPr>
          <p:cNvSpPr/>
          <p:nvPr/>
        </p:nvSpPr>
        <p:spPr>
          <a:xfrm>
            <a:off x="7086600" y="609600"/>
            <a:ext cx="1645024" cy="990600"/>
          </a:xfrm>
          <a:prstGeom prst="wedgeRoundRectCallout">
            <a:avLst>
              <a:gd name="adj1" fmla="val 22691"/>
              <a:gd name="adj2" fmla="val 7596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add new District.</a:t>
            </a:r>
          </a:p>
        </p:txBody>
      </p:sp>
    </p:spTree>
    <p:extLst>
      <p:ext uri="{BB962C8B-B14F-4D97-AF65-F5344CB8AC3E}">
        <p14:creationId xmlns:p14="http://schemas.microsoft.com/office/powerpoint/2010/main" val="2258471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D6185-4A8E-44BA-8966-486EEEF58F0D}"/>
              </a:ext>
            </a:extLst>
          </p:cNvPr>
          <p:cNvSpPr/>
          <p:nvPr/>
        </p:nvSpPr>
        <p:spPr>
          <a:xfrm>
            <a:off x="0" y="152400"/>
            <a:ext cx="4906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3 - Enter the details and Click on “Save”. 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2EED6A-CD38-4481-A384-8E37270A7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311592"/>
            <a:ext cx="8915400" cy="4234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CF5FB0C-3C64-4930-9464-77CE18DD7610}"/>
              </a:ext>
            </a:extLst>
          </p:cNvPr>
          <p:cNvSpPr/>
          <p:nvPr/>
        </p:nvSpPr>
        <p:spPr>
          <a:xfrm>
            <a:off x="7086600" y="3886200"/>
            <a:ext cx="1600200" cy="1044388"/>
          </a:xfrm>
          <a:prstGeom prst="wedgeRoundRectCallout">
            <a:avLst>
              <a:gd name="adj1" fmla="val 40752"/>
              <a:gd name="adj2" fmla="val -8596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add new District.</a:t>
            </a:r>
          </a:p>
        </p:txBody>
      </p:sp>
    </p:spTree>
    <p:extLst>
      <p:ext uri="{BB962C8B-B14F-4D97-AF65-F5344CB8AC3E}">
        <p14:creationId xmlns:p14="http://schemas.microsoft.com/office/powerpoint/2010/main" val="3142932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9399" y="3017663"/>
            <a:ext cx="5825202" cy="822674"/>
          </a:xfrm>
        </p:spPr>
        <p:txBody>
          <a:bodyPr>
            <a:norm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Flow</a:t>
            </a:r>
          </a:p>
        </p:txBody>
      </p:sp>
    </p:spTree>
    <p:extLst>
      <p:ext uri="{BB962C8B-B14F-4D97-AF65-F5344CB8AC3E}">
        <p14:creationId xmlns:p14="http://schemas.microsoft.com/office/powerpoint/2010/main" val="4079695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2819400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How to add new Department</a:t>
            </a:r>
          </a:p>
        </p:txBody>
      </p:sp>
    </p:spTree>
    <p:extLst>
      <p:ext uri="{BB962C8B-B14F-4D97-AF65-F5344CB8AC3E}">
        <p14:creationId xmlns:p14="http://schemas.microsoft.com/office/powerpoint/2010/main" val="568292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2EDD6C-AC05-432E-AF63-794AB403097C}"/>
              </a:ext>
            </a:extLst>
          </p:cNvPr>
          <p:cNvSpPr/>
          <p:nvPr/>
        </p:nvSpPr>
        <p:spPr>
          <a:xfrm>
            <a:off x="114300" y="1"/>
            <a:ext cx="7277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1 - Click on Roles &amp; Responsibilities, select Departments on the Side Bar.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EAD7A-587A-46B3-B536-FDA89572C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43000"/>
            <a:ext cx="8915400" cy="486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70E4EED-FA98-4254-A6D7-562C3A6D7D16}"/>
              </a:ext>
            </a:extLst>
          </p:cNvPr>
          <p:cNvSpPr/>
          <p:nvPr/>
        </p:nvSpPr>
        <p:spPr>
          <a:xfrm>
            <a:off x="609600" y="4419600"/>
            <a:ext cx="1676400" cy="1066800"/>
          </a:xfrm>
          <a:prstGeom prst="wedgeRoundRectCallout">
            <a:avLst>
              <a:gd name="adj1" fmla="val -37639"/>
              <a:gd name="adj2" fmla="val -86527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chemeClr val="tx1"/>
                </a:solidFill>
              </a:rPr>
              <a:t>Click here to open ULB Page.</a:t>
            </a:r>
          </a:p>
        </p:txBody>
      </p:sp>
    </p:spTree>
    <p:extLst>
      <p:ext uri="{BB962C8B-B14F-4D97-AF65-F5344CB8AC3E}">
        <p14:creationId xmlns:p14="http://schemas.microsoft.com/office/powerpoint/2010/main" val="1714911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FD01FA-24D0-4D29-B0CE-866976E5BA61}"/>
              </a:ext>
            </a:extLst>
          </p:cNvPr>
          <p:cNvSpPr/>
          <p:nvPr/>
        </p:nvSpPr>
        <p:spPr>
          <a:xfrm>
            <a:off x="0" y="152400"/>
            <a:ext cx="785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2 - Click on “Add New Department”. Enter name and Click on “Save”. 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39ADF4-6C77-4A7F-AD34-D0375F561D4F}"/>
              </a:ext>
            </a:extLst>
          </p:cNvPr>
          <p:cNvGrpSpPr/>
          <p:nvPr/>
        </p:nvGrpSpPr>
        <p:grpSpPr>
          <a:xfrm>
            <a:off x="152400" y="1024673"/>
            <a:ext cx="8839200" cy="4808653"/>
            <a:chOff x="152400" y="837767"/>
            <a:chExt cx="8839200" cy="48086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63FD0E-0CF1-4D49-8A46-94DF9F5FF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447800"/>
              <a:ext cx="8839200" cy="41986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07EBC2-8A5D-445D-AB41-D51A28D5F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5897" t="12539" r="2137" b="82759"/>
            <a:stretch/>
          </p:blipFill>
          <p:spPr>
            <a:xfrm>
              <a:off x="304800" y="837767"/>
              <a:ext cx="1723545" cy="3693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Arrow: Bent 8">
            <a:extLst>
              <a:ext uri="{FF2B5EF4-FFF2-40B4-BE49-F238E27FC236}">
                <a16:creationId xmlns:a16="http://schemas.microsoft.com/office/drawing/2014/main" id="{60C2DFA5-0FC0-4D3D-B4D5-833CAB42EBFB}"/>
              </a:ext>
            </a:extLst>
          </p:cNvPr>
          <p:cNvSpPr/>
          <p:nvPr/>
        </p:nvSpPr>
        <p:spPr>
          <a:xfrm rot="5400000">
            <a:off x="1981200" y="1201715"/>
            <a:ext cx="533400" cy="457200"/>
          </a:xfrm>
          <a:prstGeom prst="ben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B3307C4-8122-4A3C-996D-A9F8E8B7D86B}"/>
              </a:ext>
            </a:extLst>
          </p:cNvPr>
          <p:cNvSpPr/>
          <p:nvPr/>
        </p:nvSpPr>
        <p:spPr>
          <a:xfrm>
            <a:off x="6992918" y="3657600"/>
            <a:ext cx="1645024" cy="914400"/>
          </a:xfrm>
          <a:prstGeom prst="wedgeRoundRectCallout">
            <a:avLst>
              <a:gd name="adj1" fmla="val 33251"/>
              <a:gd name="adj2" fmla="val -72100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add new Department.</a:t>
            </a:r>
          </a:p>
        </p:txBody>
      </p:sp>
    </p:spTree>
    <p:extLst>
      <p:ext uri="{BB962C8B-B14F-4D97-AF65-F5344CB8AC3E}">
        <p14:creationId xmlns:p14="http://schemas.microsoft.com/office/powerpoint/2010/main" val="1425418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C6CDD3-F92D-4BC6-82D8-A52BE703E2BB}"/>
              </a:ext>
            </a:extLst>
          </p:cNvPr>
          <p:cNvSpPr/>
          <p:nvPr/>
        </p:nvSpPr>
        <p:spPr>
          <a:xfrm>
            <a:off x="2514600" y="3276600"/>
            <a:ext cx="398096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How to add new Target</a:t>
            </a:r>
            <a:endParaRPr lang="en-US" sz="2700" i="1" dirty="0"/>
          </a:p>
        </p:txBody>
      </p:sp>
    </p:spTree>
    <p:extLst>
      <p:ext uri="{BB962C8B-B14F-4D97-AF65-F5344CB8AC3E}">
        <p14:creationId xmlns:p14="http://schemas.microsoft.com/office/powerpoint/2010/main" val="911350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2EDD6C-AC05-432E-AF63-794AB403097C}"/>
              </a:ext>
            </a:extLst>
          </p:cNvPr>
          <p:cNvSpPr/>
          <p:nvPr/>
        </p:nvSpPr>
        <p:spPr>
          <a:xfrm>
            <a:off x="0" y="142542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1 - Click Roles &amp; Responsibilities, select Targets on the Side Bar.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D5C9E-3F46-4A48-93FB-273BEEB4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8" y="994380"/>
            <a:ext cx="8929264" cy="486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D30724B-5E62-4251-8038-997C9404AA0A}"/>
              </a:ext>
            </a:extLst>
          </p:cNvPr>
          <p:cNvSpPr/>
          <p:nvPr/>
        </p:nvSpPr>
        <p:spPr>
          <a:xfrm>
            <a:off x="457200" y="4648200"/>
            <a:ext cx="1524000" cy="990600"/>
          </a:xfrm>
          <a:prstGeom prst="wedgeRoundRectCallout">
            <a:avLst>
              <a:gd name="adj1" fmla="val -23960"/>
              <a:gd name="adj2" fmla="val -74198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open Targets page.</a:t>
            </a:r>
          </a:p>
        </p:txBody>
      </p:sp>
    </p:spTree>
    <p:extLst>
      <p:ext uri="{BB962C8B-B14F-4D97-AF65-F5344CB8AC3E}">
        <p14:creationId xmlns:p14="http://schemas.microsoft.com/office/powerpoint/2010/main" val="3592155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2EDD6C-AC05-432E-AF63-794AB403097C}"/>
              </a:ext>
            </a:extLst>
          </p:cNvPr>
          <p:cNvSpPr/>
          <p:nvPr/>
        </p:nvSpPr>
        <p:spPr>
          <a:xfrm>
            <a:off x="0" y="152400"/>
            <a:ext cx="6915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2 - Click on “Add New Target”.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AEFE2B-9770-4951-84AF-897E70A0B50B}"/>
              </a:ext>
            </a:extLst>
          </p:cNvPr>
          <p:cNvGrpSpPr/>
          <p:nvPr/>
        </p:nvGrpSpPr>
        <p:grpSpPr>
          <a:xfrm>
            <a:off x="80682" y="990600"/>
            <a:ext cx="8982636" cy="5038501"/>
            <a:chOff x="80682" y="990600"/>
            <a:chExt cx="8982636" cy="50385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4274A1-C962-42D1-8EBA-407D6BC8F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425" t="10877" r="2211" b="65649"/>
            <a:stretch/>
          </p:blipFill>
          <p:spPr>
            <a:xfrm>
              <a:off x="80682" y="990600"/>
              <a:ext cx="7086600" cy="1143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845477-C02C-403D-9B88-8FB730EAA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1905000"/>
              <a:ext cx="8682318" cy="41241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180E8D-59D0-4F0F-817D-92DB49619316}"/>
              </a:ext>
            </a:extLst>
          </p:cNvPr>
          <p:cNvSpPr/>
          <p:nvPr/>
        </p:nvSpPr>
        <p:spPr>
          <a:xfrm>
            <a:off x="6934200" y="4419600"/>
            <a:ext cx="1524000" cy="990600"/>
          </a:xfrm>
          <a:prstGeom prst="wedgeRoundRectCallout">
            <a:avLst>
              <a:gd name="adj1" fmla="val 50746"/>
              <a:gd name="adj2" fmla="val -77818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add Target.</a:t>
            </a:r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B7824C49-1610-4174-94B7-DFE9387BAAA1}"/>
              </a:ext>
            </a:extLst>
          </p:cNvPr>
          <p:cNvSpPr/>
          <p:nvPr/>
        </p:nvSpPr>
        <p:spPr>
          <a:xfrm flipV="1">
            <a:off x="7162800" y="1110734"/>
            <a:ext cx="533400" cy="794266"/>
          </a:xfrm>
          <a:prstGeom prst="bent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68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C6CDD3-F92D-4BC6-82D8-A52BE703E2BB}"/>
              </a:ext>
            </a:extLst>
          </p:cNvPr>
          <p:cNvSpPr/>
          <p:nvPr/>
        </p:nvSpPr>
        <p:spPr>
          <a:xfrm>
            <a:off x="1676400" y="3175084"/>
            <a:ext cx="55419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Enable and Disable Functionality</a:t>
            </a:r>
            <a:endParaRPr lang="en-US" sz="2700" i="1" dirty="0"/>
          </a:p>
        </p:txBody>
      </p:sp>
    </p:spTree>
    <p:extLst>
      <p:ext uri="{BB962C8B-B14F-4D97-AF65-F5344CB8AC3E}">
        <p14:creationId xmlns:p14="http://schemas.microsoft.com/office/powerpoint/2010/main" val="11361055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FD01FA-24D0-4D29-B0CE-866976E5BA61}"/>
              </a:ext>
            </a:extLst>
          </p:cNvPr>
          <p:cNvSpPr/>
          <p:nvPr/>
        </p:nvSpPr>
        <p:spPr>
          <a:xfrm>
            <a:off x="132021" y="152400"/>
            <a:ext cx="6176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Enable or Disable, Click on “Enable” or “Disable” button.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58CD7-DC84-4ECF-BD44-628C99AF3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68" y="1210234"/>
            <a:ext cx="8853064" cy="482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15D8E15-94C7-452E-A3D6-CC9AD95EB69F}"/>
              </a:ext>
            </a:extLst>
          </p:cNvPr>
          <p:cNvSpPr/>
          <p:nvPr/>
        </p:nvSpPr>
        <p:spPr>
          <a:xfrm>
            <a:off x="6781800" y="4876801"/>
            <a:ext cx="1447800" cy="762000"/>
          </a:xfrm>
          <a:prstGeom prst="wedgeRoundRectCallout">
            <a:avLst>
              <a:gd name="adj1" fmla="val 42843"/>
              <a:gd name="adj2" fmla="val -119950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toggle.</a:t>
            </a:r>
          </a:p>
        </p:txBody>
      </p:sp>
    </p:spTree>
    <p:extLst>
      <p:ext uri="{BB962C8B-B14F-4D97-AF65-F5344CB8AC3E}">
        <p14:creationId xmlns:p14="http://schemas.microsoft.com/office/powerpoint/2010/main" val="3881734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C6CDD3-F92D-4BC6-82D8-A52BE703E2BB}"/>
              </a:ext>
            </a:extLst>
          </p:cNvPr>
          <p:cNvSpPr/>
          <p:nvPr/>
        </p:nvSpPr>
        <p:spPr>
          <a:xfrm>
            <a:off x="3352800" y="3175084"/>
            <a:ext cx="23487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File Export</a:t>
            </a:r>
            <a:endParaRPr lang="en-US" sz="2700" i="1" dirty="0"/>
          </a:p>
        </p:txBody>
      </p:sp>
    </p:spTree>
    <p:extLst>
      <p:ext uri="{BB962C8B-B14F-4D97-AF65-F5344CB8AC3E}">
        <p14:creationId xmlns:p14="http://schemas.microsoft.com/office/powerpoint/2010/main" val="3456458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AF67-755D-4025-A2DF-E7ADD21CC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400"/>
            <a:ext cx="7200897" cy="9779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“Export” to export the data.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F16C9-FE8A-4F02-944B-53953320E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56" y="1219200"/>
            <a:ext cx="8769888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53AE002-D2BE-4601-8630-8E8574A16E5A}"/>
              </a:ext>
            </a:extLst>
          </p:cNvPr>
          <p:cNvSpPr/>
          <p:nvPr/>
        </p:nvSpPr>
        <p:spPr>
          <a:xfrm>
            <a:off x="6858000" y="838200"/>
            <a:ext cx="1600200" cy="838200"/>
          </a:xfrm>
          <a:prstGeom prst="wedgeRoundRectCallout">
            <a:avLst>
              <a:gd name="adj1" fmla="val 24370"/>
              <a:gd name="adj2" fmla="val 75260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export the list.</a:t>
            </a:r>
          </a:p>
        </p:txBody>
      </p:sp>
    </p:spTree>
    <p:extLst>
      <p:ext uri="{BB962C8B-B14F-4D97-AF65-F5344CB8AC3E}">
        <p14:creationId xmlns:p14="http://schemas.microsoft.com/office/powerpoint/2010/main" val="1753115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7EAF5-CAF4-4E9C-B336-727BC5F5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249" y="1295400"/>
            <a:ext cx="6447501" cy="835322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 Roles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72FA8-291B-4B91-A9C9-A10A94E06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599" y="2438401"/>
            <a:ext cx="5964901" cy="294987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District Entry User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District Approver User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Entry User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Approver User</a:t>
            </a:r>
          </a:p>
        </p:txBody>
      </p:sp>
    </p:spTree>
    <p:extLst>
      <p:ext uri="{BB962C8B-B14F-4D97-AF65-F5344CB8AC3E}">
        <p14:creationId xmlns:p14="http://schemas.microsoft.com/office/powerpoint/2010/main" val="28680910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C6CDD3-F92D-4BC6-82D8-A52BE703E2BB}"/>
              </a:ext>
            </a:extLst>
          </p:cNvPr>
          <p:cNvSpPr/>
          <p:nvPr/>
        </p:nvSpPr>
        <p:spPr>
          <a:xfrm>
            <a:off x="2362200" y="3175084"/>
            <a:ext cx="50385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Advance Search Functionality</a:t>
            </a:r>
            <a:endParaRPr lang="en-US" sz="2700" i="1" dirty="0"/>
          </a:p>
        </p:txBody>
      </p:sp>
    </p:spTree>
    <p:extLst>
      <p:ext uri="{BB962C8B-B14F-4D97-AF65-F5344CB8AC3E}">
        <p14:creationId xmlns:p14="http://schemas.microsoft.com/office/powerpoint/2010/main" val="58410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35394E-D64D-4C3C-8694-68552D94F550}"/>
              </a:ext>
            </a:extLst>
          </p:cNvPr>
          <p:cNvSpPr/>
          <p:nvPr/>
        </p:nvSpPr>
        <p:spPr>
          <a:xfrm>
            <a:off x="76200" y="152400"/>
            <a:ext cx="4622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Enter the Keyword and Click here to Search.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697647-655B-4754-92ED-33F223237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5" y="1143000"/>
            <a:ext cx="8812809" cy="4824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7CC32CC-127D-48EA-B200-46B7DB440ABA}"/>
              </a:ext>
            </a:extLst>
          </p:cNvPr>
          <p:cNvSpPr/>
          <p:nvPr/>
        </p:nvSpPr>
        <p:spPr>
          <a:xfrm>
            <a:off x="6172200" y="1175266"/>
            <a:ext cx="1524000" cy="902732"/>
          </a:xfrm>
          <a:prstGeom prst="wedgeRoundRectCallout">
            <a:avLst>
              <a:gd name="adj1" fmla="val 24126"/>
              <a:gd name="adj2" fmla="val 69272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Apply filters and to desired data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0BCCDC-E664-4958-B98B-F37255253805}"/>
              </a:ext>
            </a:extLst>
          </p:cNvPr>
          <p:cNvSpPr/>
          <p:nvPr/>
        </p:nvSpPr>
        <p:spPr>
          <a:xfrm>
            <a:off x="8534400" y="1828800"/>
            <a:ext cx="533400" cy="365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1F40EE5-FC09-48D2-B39A-4A8D937D82A2}"/>
              </a:ext>
            </a:extLst>
          </p:cNvPr>
          <p:cNvSpPr/>
          <p:nvPr/>
        </p:nvSpPr>
        <p:spPr>
          <a:xfrm>
            <a:off x="6477000" y="4953000"/>
            <a:ext cx="1524000" cy="902732"/>
          </a:xfrm>
          <a:prstGeom prst="wedgeRoundRectCallout">
            <a:avLst>
              <a:gd name="adj1" fmla="val 90008"/>
              <a:gd name="adj2" fmla="val -79688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Apply goal filters from here.</a:t>
            </a:r>
          </a:p>
        </p:txBody>
      </p:sp>
    </p:spTree>
    <p:extLst>
      <p:ext uri="{BB962C8B-B14F-4D97-AF65-F5344CB8AC3E}">
        <p14:creationId xmlns:p14="http://schemas.microsoft.com/office/powerpoint/2010/main" val="7713816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C6CDD3-F92D-4BC6-82D8-A52BE703E2BB}"/>
              </a:ext>
            </a:extLst>
          </p:cNvPr>
          <p:cNvSpPr/>
          <p:nvPr/>
        </p:nvSpPr>
        <p:spPr>
          <a:xfrm>
            <a:off x="3606851" y="2944252"/>
            <a:ext cx="228139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Dashboard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6552246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9B2884-C594-4318-8DD4-7BF8D2C9A0A7}"/>
              </a:ext>
            </a:extLst>
          </p:cNvPr>
          <p:cNvSpPr/>
          <p:nvPr/>
        </p:nvSpPr>
        <p:spPr>
          <a:xfrm>
            <a:off x="76200" y="159586"/>
            <a:ext cx="3326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the Dashboard to view.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F0A673-B619-4772-8532-7D0506EC7ABF}"/>
              </a:ext>
            </a:extLst>
          </p:cNvPr>
          <p:cNvGrpSpPr/>
          <p:nvPr/>
        </p:nvGrpSpPr>
        <p:grpSpPr>
          <a:xfrm>
            <a:off x="304800" y="676835"/>
            <a:ext cx="8390965" cy="6104965"/>
            <a:chOff x="304800" y="676835"/>
            <a:chExt cx="8390965" cy="61049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952BFBC-E6CB-4541-B776-BEAF217D4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3333"/>
            <a:stretch/>
          </p:blipFill>
          <p:spPr>
            <a:xfrm>
              <a:off x="304800" y="676835"/>
              <a:ext cx="6627961" cy="30973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232887-DE5E-49BF-A88D-D1F18AD1A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430" t="36666" r="6102"/>
            <a:stretch/>
          </p:blipFill>
          <p:spPr>
            <a:xfrm>
              <a:off x="4580965" y="2438400"/>
              <a:ext cx="4114800" cy="4343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894103E-4231-451C-97AD-7FF792694F3B}"/>
              </a:ext>
            </a:extLst>
          </p:cNvPr>
          <p:cNvSpPr/>
          <p:nvPr/>
        </p:nvSpPr>
        <p:spPr>
          <a:xfrm>
            <a:off x="152400" y="1600200"/>
            <a:ext cx="1371600" cy="1066800"/>
          </a:xfrm>
          <a:prstGeom prst="wedgeRoundRectCallout">
            <a:avLst>
              <a:gd name="adj1" fmla="val 2800"/>
              <a:gd name="adj2" fmla="val -97850"/>
              <a:gd name="adj3" fmla="val 16667"/>
            </a:avLst>
          </a:prstGeom>
          <a:solidFill>
            <a:srgbClr val="FFC3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open Dashboard.</a:t>
            </a:r>
          </a:p>
        </p:txBody>
      </p:sp>
    </p:spTree>
    <p:extLst>
      <p:ext uri="{BB962C8B-B14F-4D97-AF65-F5344CB8AC3E}">
        <p14:creationId xmlns:p14="http://schemas.microsoft.com/office/powerpoint/2010/main" val="2015621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9B2884-C594-4318-8DD4-7BF8D2C9A0A7}"/>
              </a:ext>
            </a:extLst>
          </p:cNvPr>
          <p:cNvSpPr/>
          <p:nvPr/>
        </p:nvSpPr>
        <p:spPr>
          <a:xfrm>
            <a:off x="76200" y="152400"/>
            <a:ext cx="4805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Theme to view the Theme Dashboard.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62735A-E5A0-49F8-AC7F-95165B5D2A9E}"/>
              </a:ext>
            </a:extLst>
          </p:cNvPr>
          <p:cNvGrpSpPr/>
          <p:nvPr/>
        </p:nvGrpSpPr>
        <p:grpSpPr>
          <a:xfrm>
            <a:off x="762000" y="879316"/>
            <a:ext cx="7969667" cy="5245894"/>
            <a:chOff x="762000" y="879316"/>
            <a:chExt cx="7969667" cy="52458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F3BCA1-82DE-4A39-A1D0-204FF3C44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876" b="67981"/>
            <a:stretch/>
          </p:blipFill>
          <p:spPr>
            <a:xfrm>
              <a:off x="1524000" y="879316"/>
              <a:ext cx="7207667" cy="3581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ED44F50-5CF6-4506-95B1-EC2AE0ED2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1696958"/>
              <a:ext cx="7162800" cy="4428252"/>
            </a:xfrm>
            <a:prstGeom prst="rect">
              <a:avLst/>
            </a:prstGeom>
          </p:spPr>
        </p:pic>
      </p:grpSp>
      <p:sp>
        <p:nvSpPr>
          <p:cNvPr id="3" name="Arrow: Down 2">
            <a:extLst>
              <a:ext uri="{FF2B5EF4-FFF2-40B4-BE49-F238E27FC236}">
                <a16:creationId xmlns:a16="http://schemas.microsoft.com/office/drawing/2014/main" id="{89CD44A3-37E5-45A8-9DA4-9B5FCF23F3F8}"/>
              </a:ext>
            </a:extLst>
          </p:cNvPr>
          <p:cNvSpPr/>
          <p:nvPr/>
        </p:nvSpPr>
        <p:spPr>
          <a:xfrm>
            <a:off x="7391400" y="1636834"/>
            <a:ext cx="457200" cy="56452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E64699-0498-417E-9486-81DB0DB9B1AE}"/>
              </a:ext>
            </a:extLst>
          </p:cNvPr>
          <p:cNvSpPr/>
          <p:nvPr/>
        </p:nvSpPr>
        <p:spPr>
          <a:xfrm>
            <a:off x="7048500" y="1308846"/>
            <a:ext cx="1010771" cy="327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DBA7594-623B-45D4-927B-482E50739E52}"/>
              </a:ext>
            </a:extLst>
          </p:cNvPr>
          <p:cNvSpPr/>
          <p:nvPr/>
        </p:nvSpPr>
        <p:spPr>
          <a:xfrm>
            <a:off x="5410200" y="732790"/>
            <a:ext cx="1697693" cy="762000"/>
          </a:xfrm>
          <a:prstGeom prst="wedgeRoundRectCallout">
            <a:avLst>
              <a:gd name="adj1" fmla="val 61630"/>
              <a:gd name="adj2" fmla="val 44671"/>
              <a:gd name="adj3" fmla="val 16667"/>
            </a:avLst>
          </a:prstGeom>
          <a:solidFill>
            <a:srgbClr val="FFC3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switch to List.</a:t>
            </a:r>
          </a:p>
        </p:txBody>
      </p:sp>
    </p:spTree>
    <p:extLst>
      <p:ext uri="{BB962C8B-B14F-4D97-AF65-F5344CB8AC3E}">
        <p14:creationId xmlns:p14="http://schemas.microsoft.com/office/powerpoint/2010/main" val="25154750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1F5A57-A685-43DB-95EC-D2B04137D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6124" y="2860675"/>
            <a:ext cx="5111752" cy="1136650"/>
          </a:xfrm>
        </p:spPr>
        <p:txBody>
          <a:bodyPr/>
          <a:lstStyle/>
          <a:p>
            <a:r>
              <a:rPr lang="en-US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49524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6A6313-8281-4DC9-BDFE-3528E8AAB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2400"/>
            <a:ext cx="7162800" cy="88007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 correct credentials to log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system.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FBC92-4C39-46D2-98F7-96A44499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b="5555"/>
          <a:stretch/>
        </p:blipFill>
        <p:spPr>
          <a:xfrm>
            <a:off x="228600" y="1600200"/>
            <a:ext cx="8686800" cy="4126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104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How to add a new Indicator</a:t>
            </a:r>
          </a:p>
        </p:txBody>
      </p:sp>
    </p:spTree>
    <p:extLst>
      <p:ext uri="{BB962C8B-B14F-4D97-AF65-F5344CB8AC3E}">
        <p14:creationId xmlns:p14="http://schemas.microsoft.com/office/powerpoint/2010/main" val="162605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9ECC2-9F69-41AF-A2A5-B63B690D0DC1}"/>
              </a:ext>
            </a:extLst>
          </p:cNvPr>
          <p:cNvSpPr/>
          <p:nvPr/>
        </p:nvSpPr>
        <p:spPr>
          <a:xfrm>
            <a:off x="152400" y="20419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1 - Click on Indicators on the Side Bar. Click on “Add New Indicator”.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B486DA-D238-4893-A2A0-4E1CE89E4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8686800" cy="526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E2D1E38-D966-45FF-8148-534B6DC140D2}"/>
              </a:ext>
            </a:extLst>
          </p:cNvPr>
          <p:cNvSpPr/>
          <p:nvPr/>
        </p:nvSpPr>
        <p:spPr>
          <a:xfrm>
            <a:off x="381000" y="2209800"/>
            <a:ext cx="1600200" cy="990600"/>
          </a:xfrm>
          <a:prstGeom prst="wedgeRoundRectCallout">
            <a:avLst>
              <a:gd name="adj1" fmla="val -32038"/>
              <a:gd name="adj2" fmla="val -98587"/>
              <a:gd name="adj3" fmla="val 16667"/>
            </a:avLst>
          </a:prstGeom>
          <a:solidFill>
            <a:srgbClr val="FFC30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open the Indicator Page.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94F774D-2A1A-4898-AD21-E743CF0B74C0}"/>
              </a:ext>
            </a:extLst>
          </p:cNvPr>
          <p:cNvSpPr/>
          <p:nvPr/>
        </p:nvSpPr>
        <p:spPr>
          <a:xfrm>
            <a:off x="5715000" y="419100"/>
            <a:ext cx="1600200" cy="990600"/>
          </a:xfrm>
          <a:prstGeom prst="wedgeRoundRectCallout">
            <a:avLst>
              <a:gd name="adj1" fmla="val 51996"/>
              <a:gd name="adj2" fmla="val 66119"/>
              <a:gd name="adj3" fmla="val 16667"/>
            </a:avLst>
          </a:prstGeom>
          <a:solidFill>
            <a:srgbClr val="FFC30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Add New Indicator.</a:t>
            </a:r>
          </a:p>
        </p:txBody>
      </p:sp>
    </p:spTree>
    <p:extLst>
      <p:ext uri="{BB962C8B-B14F-4D97-AF65-F5344CB8AC3E}">
        <p14:creationId xmlns:p14="http://schemas.microsoft.com/office/powerpoint/2010/main" val="3196902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9ECC2-9F69-41AF-A2A5-B63B690D0DC1}"/>
              </a:ext>
            </a:extLst>
          </p:cNvPr>
          <p:cNvSpPr/>
          <p:nvPr/>
        </p:nvSpPr>
        <p:spPr>
          <a:xfrm>
            <a:off x="64685" y="152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2 - Once the form is filled, Click on “Save”.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E47C91-4369-43A2-BB9B-9D267283D0B2}"/>
              </a:ext>
            </a:extLst>
          </p:cNvPr>
          <p:cNvGrpSpPr/>
          <p:nvPr/>
        </p:nvGrpSpPr>
        <p:grpSpPr>
          <a:xfrm>
            <a:off x="587189" y="685801"/>
            <a:ext cx="8130208" cy="6019799"/>
            <a:chOff x="1028213" y="152399"/>
            <a:chExt cx="9540395" cy="67056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343821-4ADC-472B-A0AD-930EFA2F6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881" t="10065" r="7797" b="56210"/>
            <a:stretch/>
          </p:blipFill>
          <p:spPr>
            <a:xfrm>
              <a:off x="1028213" y="152399"/>
              <a:ext cx="8301317" cy="23128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68F2EB-9D27-4831-9DD0-1F5839545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6563" y="1075764"/>
              <a:ext cx="7542045" cy="57822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16DD7C51-93E4-4DD6-B936-010E74D1F3A1}"/>
                </a:ext>
              </a:extLst>
            </p:cNvPr>
            <p:cNvSpPr/>
            <p:nvPr/>
          </p:nvSpPr>
          <p:spPr>
            <a:xfrm>
              <a:off x="8625021" y="582706"/>
              <a:ext cx="259003" cy="430307"/>
            </a:xfrm>
            <a:prstGeom prst="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88F13D-F697-42CD-A782-DA59350DFD5D}"/>
                </a:ext>
              </a:extLst>
            </p:cNvPr>
            <p:cNvSpPr/>
            <p:nvPr/>
          </p:nvSpPr>
          <p:spPr>
            <a:xfrm>
              <a:off x="8008015" y="152399"/>
              <a:ext cx="1243561" cy="430307"/>
            </a:xfrm>
            <a:prstGeom prst="rect">
              <a:avLst/>
            </a:prstGeom>
            <a:noFill/>
            <a:ln w="28575">
              <a:solidFill>
                <a:srgbClr val="E424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F633F12-B3EB-4D99-9FCD-017AC02945BE}"/>
              </a:ext>
            </a:extLst>
          </p:cNvPr>
          <p:cNvSpPr/>
          <p:nvPr/>
        </p:nvSpPr>
        <p:spPr>
          <a:xfrm>
            <a:off x="5967944" y="5562600"/>
            <a:ext cx="1600200" cy="990600"/>
          </a:xfrm>
          <a:prstGeom prst="wedgeRoundRectCallout">
            <a:avLst>
              <a:gd name="adj1" fmla="val 91211"/>
              <a:gd name="adj2" fmla="val -3564"/>
              <a:gd name="adj3" fmla="val 16667"/>
            </a:avLst>
          </a:prstGeom>
          <a:solidFill>
            <a:srgbClr val="FFC30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Save Indicator.</a:t>
            </a:r>
          </a:p>
        </p:txBody>
      </p:sp>
    </p:spTree>
    <p:extLst>
      <p:ext uri="{BB962C8B-B14F-4D97-AF65-F5344CB8AC3E}">
        <p14:creationId xmlns:p14="http://schemas.microsoft.com/office/powerpoint/2010/main" val="2227954718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Comapny_Profi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Template_Comapny_Profile</Template>
  <TotalTime>16061</TotalTime>
  <Words>1028</Words>
  <Application>Microsoft Office PowerPoint</Application>
  <PresentationFormat>On-screen Show (4:3)</PresentationFormat>
  <Paragraphs>126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Wingdings</vt:lpstr>
      <vt:lpstr>Mistral</vt:lpstr>
      <vt:lpstr>Calibri</vt:lpstr>
      <vt:lpstr>Arial</vt:lpstr>
      <vt:lpstr>Times New Roman</vt:lpstr>
      <vt:lpstr>Template_Comapny_Profile</vt:lpstr>
      <vt:lpstr>PowerPoint Presentation</vt:lpstr>
      <vt:lpstr>Agenda</vt:lpstr>
      <vt:lpstr>Introduction</vt:lpstr>
      <vt:lpstr>PowerPoint Presentation</vt:lpstr>
      <vt:lpstr>User Roles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Click on “Export” to export the data.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Anil Trehan</dc:creator>
  <cp:lastModifiedBy>Khushi Gupta</cp:lastModifiedBy>
  <cp:revision>377</cp:revision>
  <dcterms:created xsi:type="dcterms:W3CDTF">2017-02-16T06:29:38Z</dcterms:created>
  <dcterms:modified xsi:type="dcterms:W3CDTF">2025-03-20T13:20:09Z</dcterms:modified>
</cp:coreProperties>
</file>